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74"/>
  </p:notesMasterIdLst>
  <p:sldIdLst>
    <p:sldId id="397" r:id="rId3"/>
    <p:sldId id="395" r:id="rId4"/>
    <p:sldId id="396" r:id="rId5"/>
    <p:sldId id="295" r:id="rId6"/>
    <p:sldId id="344" r:id="rId7"/>
    <p:sldId id="404" r:id="rId8"/>
    <p:sldId id="405" r:id="rId9"/>
    <p:sldId id="334" r:id="rId10"/>
    <p:sldId id="294" r:id="rId11"/>
    <p:sldId id="336" r:id="rId12"/>
    <p:sldId id="416" r:id="rId13"/>
    <p:sldId id="379" r:id="rId14"/>
    <p:sldId id="380" r:id="rId15"/>
    <p:sldId id="417" r:id="rId16"/>
    <p:sldId id="315" r:id="rId17"/>
    <p:sldId id="381" r:id="rId18"/>
    <p:sldId id="415" r:id="rId19"/>
    <p:sldId id="391" r:id="rId20"/>
    <p:sldId id="384" r:id="rId21"/>
    <p:sldId id="383" r:id="rId22"/>
    <p:sldId id="388" r:id="rId23"/>
    <p:sldId id="403" r:id="rId24"/>
    <p:sldId id="414" r:id="rId25"/>
    <p:sldId id="389" r:id="rId26"/>
    <p:sldId id="400" r:id="rId27"/>
    <p:sldId id="386" r:id="rId28"/>
    <p:sldId id="398" r:id="rId29"/>
    <p:sldId id="399" r:id="rId30"/>
    <p:sldId id="394" r:id="rId31"/>
    <p:sldId id="418" r:id="rId32"/>
    <p:sldId id="393" r:id="rId33"/>
    <p:sldId id="401" r:id="rId34"/>
    <p:sldId id="421" r:id="rId35"/>
    <p:sldId id="406" r:id="rId36"/>
    <p:sldId id="408" r:id="rId37"/>
    <p:sldId id="409" r:id="rId38"/>
    <p:sldId id="411" r:id="rId39"/>
    <p:sldId id="412" r:id="rId40"/>
    <p:sldId id="407" r:id="rId41"/>
    <p:sldId id="413" r:id="rId42"/>
    <p:sldId id="307" r:id="rId43"/>
    <p:sldId id="328" r:id="rId44"/>
    <p:sldId id="329" r:id="rId45"/>
    <p:sldId id="338" r:id="rId46"/>
    <p:sldId id="339" r:id="rId47"/>
    <p:sldId id="420" r:id="rId48"/>
    <p:sldId id="362" r:id="rId49"/>
    <p:sldId id="363" r:id="rId50"/>
    <p:sldId id="424" r:id="rId51"/>
    <p:sldId id="423" r:id="rId52"/>
    <p:sldId id="422" r:id="rId53"/>
    <p:sldId id="419" r:id="rId54"/>
    <p:sldId id="323" r:id="rId55"/>
    <p:sldId id="372" r:id="rId56"/>
    <p:sldId id="371" r:id="rId57"/>
    <p:sldId id="365" r:id="rId58"/>
    <p:sldId id="366" r:id="rId59"/>
    <p:sldId id="367" r:id="rId60"/>
    <p:sldId id="368" r:id="rId61"/>
    <p:sldId id="351" r:id="rId62"/>
    <p:sldId id="352" r:id="rId63"/>
    <p:sldId id="353" r:id="rId64"/>
    <p:sldId id="354" r:id="rId65"/>
    <p:sldId id="355" r:id="rId66"/>
    <p:sldId id="356" r:id="rId67"/>
    <p:sldId id="357" r:id="rId68"/>
    <p:sldId id="358" r:id="rId69"/>
    <p:sldId id="359" r:id="rId70"/>
    <p:sldId id="360" r:id="rId71"/>
    <p:sldId id="341" r:id="rId72"/>
    <p:sldId id="343"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FF00"/>
    <a:srgbClr val="00A431"/>
    <a:srgbClr val="61A400"/>
    <a:srgbClr val="00A400"/>
    <a:srgbClr val="00FF00"/>
    <a:srgbClr val="FFFF6B"/>
    <a:srgbClr val="FFFFCA"/>
    <a:srgbClr val="E3E3DF"/>
    <a:srgbClr val="9CE3DF"/>
    <a:srgbClr val="9CBA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13"/>
    <p:restoredTop sz="72653" autoAdjust="0"/>
  </p:normalViewPr>
  <p:slideViewPr>
    <p:cSldViewPr snapToGrid="0">
      <p:cViewPr>
        <p:scale>
          <a:sx n="90" d="100"/>
          <a:sy n="90" d="100"/>
        </p:scale>
        <p:origin x="2464" y="1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1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96786DDC-2434-A748-BAF3-FB2E973D80C8}" type="slidenum">
              <a:rPr lang="en-US"/>
              <a:pPr>
                <a:defRPr/>
              </a:pPr>
              <a:t>‹#›</a:t>
            </a:fld>
            <a:endParaRPr lang="en-US"/>
          </a:p>
        </p:txBody>
      </p:sp>
    </p:spTree>
    <p:extLst>
      <p:ext uri="{BB962C8B-B14F-4D97-AF65-F5344CB8AC3E}">
        <p14:creationId xmlns:p14="http://schemas.microsoft.com/office/powerpoint/2010/main" val="38277317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Wikipedia:Verifiability#Burden_of_evidence" TargetMode="External"/><Relationship Id="rId13" Type="http://schemas.openxmlformats.org/officeDocument/2006/relationships/hyperlink" Target="https://en.wikipedia.org/wiki/Chromaticity" TargetMode="External"/><Relationship Id="rId3" Type="http://schemas.openxmlformats.org/officeDocument/2006/relationships/hyperlink" Target="https://en.wikipedia.org/w/index.php?title=CIE_1931_color_space&amp;action=edit&amp;section=2" TargetMode="External"/><Relationship Id="rId7" Type="http://schemas.openxmlformats.org/officeDocument/2006/relationships/hyperlink" Target="https://en.wikipedia.org/wiki/Help:Referencing_for_beginners" TargetMode="External"/><Relationship Id="rId12" Type="http://schemas.openxmlformats.org/officeDocument/2006/relationships/hyperlink" Target="https://en.wikipedia.org/wiki/Luminance"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ndex.php?title=CIE_1931_color_space&amp;action=edit" TargetMode="External"/><Relationship Id="rId11" Type="http://schemas.openxmlformats.org/officeDocument/2006/relationships/hyperlink" Target="https://en.wikipedia.org/wiki/Photopic_vision" TargetMode="External"/><Relationship Id="rId5" Type="http://schemas.openxmlformats.org/officeDocument/2006/relationships/hyperlink" Target="https://en.wikipedia.org/wiki/Wikipedia:Verifiability" TargetMode="External"/><Relationship Id="rId15" Type="http://schemas.openxmlformats.org/officeDocument/2006/relationships/hyperlink" Target="https://en.wikipedia.org/wiki/Standard_illuminant" TargetMode="External"/><Relationship Id="rId10" Type="http://schemas.openxmlformats.org/officeDocument/2006/relationships/hyperlink" Target="https://en.wikipedia.org/wiki/Luminosity_function" TargetMode="External"/><Relationship Id="rId4" Type="http://schemas.openxmlformats.org/officeDocument/2006/relationships/hyperlink" Target="https://en.wikipedia.org/wiki/Wikipedia:Citing_sources" TargetMode="External"/><Relationship Id="rId9" Type="http://schemas.openxmlformats.org/officeDocument/2006/relationships/hyperlink" Target="https://en.wikipedia.org/wiki/Help:Maintenance_template_removal" TargetMode="External"/><Relationship Id="rId14" Type="http://schemas.openxmlformats.org/officeDocument/2006/relationships/hyperlink" Target="https://en.wikipedia.org/wiki/Relative_luminan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341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12</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7093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379ABB1-01CA-1443-BE27-7BC5B1EA889D}" type="slidenum">
              <a:rPr lang="en-US"/>
              <a:pPr/>
              <a:t>13</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58442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50111B7-4652-274C-A3AE-56CECECB4188}" type="slidenum">
              <a:rPr lang="en-US"/>
              <a:pPr/>
              <a:t>15</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63873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9ADE2B9C-D9BF-1C43-BEF5-A35A2F520F16}" type="slidenum">
              <a:rPr lang="en-US"/>
              <a:pPr/>
              <a:t>16</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4478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1F6655A-4015-FB41-95B3-24048C76C24E}" type="slidenum">
              <a:rPr lang="en-US"/>
              <a:pPr/>
              <a:t>18</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8088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20B6BF08-6C4F-5B48-A631-94D1F1325A69}" type="slidenum">
              <a:rPr lang="en-US"/>
              <a:pPr/>
              <a:t>19</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037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E656406-6182-A049-A879-FB13089DCF54}" type="slidenum">
              <a:rPr lang="en-US"/>
              <a:pPr/>
              <a:t>20</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320227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21</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3565069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22</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866403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24</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111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3</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890805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25</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68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26</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6097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Proyectar</a:t>
            </a:r>
            <a:r>
              <a:rPr lang="en-US" dirty="0"/>
              <a:t>, y </a:t>
            </a:r>
            <a:r>
              <a:rPr lang="en-US" dirty="0" err="1"/>
              <a:t>pasarse</a:t>
            </a:r>
            <a:r>
              <a:rPr lang="en-US" dirty="0"/>
              <a:t> a </a:t>
            </a:r>
            <a:r>
              <a:rPr lang="en-US" dirty="0" err="1"/>
              <a:t>Matlab</a:t>
            </a:r>
            <a:r>
              <a:rPr lang="en-US" dirty="0"/>
              <a:t> y corer </a:t>
            </a:r>
            <a:r>
              <a:rPr lang="en-US" dirty="0" err="1"/>
              <a:t>programa</a:t>
            </a:r>
            <a:r>
              <a:rPr lang="en-US" dirty="0"/>
              <a:t> IMG02_ColorRGB</a:t>
            </a:r>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35</a:t>
            </a:fld>
            <a:endParaRPr lang="en-US"/>
          </a:p>
        </p:txBody>
      </p:sp>
    </p:spTree>
    <p:extLst>
      <p:ext uri="{BB962C8B-B14F-4D97-AF65-F5344CB8AC3E}">
        <p14:creationId xmlns:p14="http://schemas.microsoft.com/office/powerpoint/2010/main" val="3823448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a:t>
            </a:r>
            <a:r>
              <a:rPr lang="en-US" dirty="0" err="1"/>
              <a:t>valores</a:t>
            </a:r>
            <a:r>
              <a:rPr lang="en-US" dirty="0"/>
              <a:t> </a:t>
            </a:r>
            <a:r>
              <a:rPr lang="en-US" dirty="0" err="1"/>
              <a:t>negativos</a:t>
            </a:r>
            <a:r>
              <a:rPr lang="en-US" dirty="0"/>
              <a:t> se </a:t>
            </a:r>
            <a:r>
              <a:rPr lang="en-US" dirty="0" err="1"/>
              <a:t>logran</a:t>
            </a:r>
            <a:r>
              <a:rPr lang="en-US" dirty="0"/>
              <a:t> </a:t>
            </a:r>
            <a:r>
              <a:rPr lang="en-US" dirty="0" err="1"/>
              <a:t>sumando</a:t>
            </a:r>
            <a:r>
              <a:rPr lang="en-US" dirty="0"/>
              <a:t> </a:t>
            </a:r>
            <a:r>
              <a:rPr lang="en-US" dirty="0" err="1"/>
              <a:t>rojo</a:t>
            </a:r>
            <a:r>
              <a:rPr lang="en-US" dirty="0"/>
              <a:t> a la </a:t>
            </a:r>
            <a:r>
              <a:rPr lang="en-US" dirty="0" err="1"/>
              <a:t>referencia</a:t>
            </a:r>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37</a:t>
            </a:fld>
            <a:endParaRPr lang="en-US"/>
          </a:p>
        </p:txBody>
      </p:sp>
    </p:spTree>
    <p:extLst>
      <p:ext uri="{BB962C8B-B14F-4D97-AF65-F5344CB8AC3E}">
        <p14:creationId xmlns:p14="http://schemas.microsoft.com/office/powerpoint/2010/main" val="3177719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primaries son </a:t>
            </a:r>
            <a:r>
              <a:rPr lang="en-US" dirty="0" err="1"/>
              <a:t>imaginarios</a:t>
            </a:r>
            <a:r>
              <a:rPr lang="en-US" dirty="0"/>
              <a:t>, </a:t>
            </a:r>
            <a:r>
              <a:rPr lang="en-US" dirty="0" err="1"/>
              <a:t>pero</a:t>
            </a:r>
            <a:r>
              <a:rPr lang="en-US" dirty="0"/>
              <a:t> las matching functions son </a:t>
            </a:r>
            <a:r>
              <a:rPr lang="en-US" dirty="0" err="1"/>
              <a:t>siempre</a:t>
            </a:r>
            <a:r>
              <a:rPr lang="en-US" dirty="0"/>
              <a:t> </a:t>
            </a:r>
            <a:r>
              <a:rPr lang="en-US" dirty="0" err="1"/>
              <a:t>positivas</a:t>
            </a:r>
            <a:r>
              <a:rPr lang="en-US" dirty="0"/>
              <a:t>….</a:t>
            </a:r>
          </a:p>
          <a:p>
            <a:endParaRPr lang="en-US" dirty="0"/>
          </a:p>
          <a:p>
            <a:endParaRPr lang="en-AU" sz="1200" b="0" i="0" u="none" strike="noStrike" kern="1200" dirty="0">
              <a:solidFill>
                <a:schemeClr val="tx1"/>
              </a:solidFill>
              <a:effectLst/>
              <a:latin typeface="Arial" charset="0"/>
              <a:ea typeface="ＭＳ Ｐゴシック" charset="-128"/>
              <a:cs typeface="ＭＳ Ｐゴシック" charset="-128"/>
            </a:endParaRPr>
          </a:p>
          <a:p>
            <a:r>
              <a:rPr lang="en-AU" sz="1200" b="0" i="0" u="none" strike="noStrike" kern="1200" dirty="0">
                <a:solidFill>
                  <a:schemeClr val="tx1"/>
                </a:solidFill>
                <a:effectLst/>
                <a:latin typeface="Arial" charset="0"/>
                <a:ea typeface="ＭＳ Ｐゴシック" charset="-128"/>
                <a:cs typeface="ＭＳ Ｐゴシック" charset="-128"/>
              </a:rPr>
              <a:t>De Wikipedia: https://</a:t>
            </a:r>
            <a:r>
              <a:rPr lang="en-AU" sz="1200" b="0" i="0" u="none" strike="noStrike" kern="1200" dirty="0" err="1">
                <a:solidFill>
                  <a:schemeClr val="tx1"/>
                </a:solidFill>
                <a:effectLst/>
                <a:latin typeface="Arial" charset="0"/>
                <a:ea typeface="ＭＳ Ｐゴシック" charset="-128"/>
                <a:cs typeface="ＭＳ Ｐゴシック" charset="-128"/>
              </a:rPr>
              <a:t>en.wikipedia.org</a:t>
            </a:r>
            <a:r>
              <a:rPr lang="en-AU" sz="1200" b="0" i="0" u="none" strike="noStrike" kern="1200" dirty="0">
                <a:solidFill>
                  <a:schemeClr val="tx1"/>
                </a:solidFill>
                <a:effectLst/>
                <a:latin typeface="Arial" charset="0"/>
                <a:ea typeface="ＭＳ Ｐゴシック" charset="-128"/>
                <a:cs typeface="ＭＳ Ｐゴシック" charset="-128"/>
              </a:rPr>
              <a:t>/wiki/CIE_1931_color_space </a:t>
            </a:r>
          </a:p>
          <a:p>
            <a:r>
              <a:rPr lang="en-AU" sz="1200" b="0" i="0" u="none" strike="noStrike" kern="1200" dirty="0">
                <a:solidFill>
                  <a:schemeClr val="tx1"/>
                </a:solidFill>
                <a:effectLst/>
                <a:latin typeface="Arial" charset="0"/>
                <a:ea typeface="ＭＳ Ｐゴシック" charset="-128"/>
                <a:cs typeface="ＭＳ Ｐゴシック" charset="-128"/>
              </a:rPr>
              <a:t>Meaning of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a:t>
            </a:r>
            <a:r>
              <a:rPr lang="en-AU" sz="1200" b="0" i="0" u="none" strike="noStrike" kern="1200" dirty="0">
                <a:solidFill>
                  <a:schemeClr val="tx1"/>
                </a:solidFill>
                <a:effectLst/>
                <a:latin typeface="Arial" charset="0"/>
                <a:ea typeface="ＭＳ Ｐゴシック" charset="-128"/>
                <a:cs typeface="ＭＳ Ｐゴシック" charset="-128"/>
                <a:hlinkClick r:id="rId3" tooltip="Edit section: Meaning of X, Y and Z"/>
              </a:rPr>
              <a:t>edit</a:t>
            </a:r>
            <a:r>
              <a:rPr lang="en-AU" sz="1200" b="0" i="0" u="none" strike="noStrike" kern="1200" dirty="0">
                <a:solidFill>
                  <a:schemeClr val="tx1"/>
                </a:solidFill>
                <a:effectLst/>
                <a:latin typeface="Arial" charset="0"/>
                <a:ea typeface="ＭＳ Ｐゴシック" charset="-128"/>
                <a:cs typeface="ＭＳ Ｐゴシック" charset="-128"/>
              </a:rPr>
              <a:t>]</a:t>
            </a:r>
          </a:p>
          <a:p>
            <a:r>
              <a:rPr lang="en-AU" dirty="0">
                <a:effectLst/>
              </a:rPr>
              <a:t>This section </a:t>
            </a:r>
            <a:r>
              <a:rPr lang="en-AU" b="1" dirty="0">
                <a:effectLst/>
              </a:rPr>
              <a:t>does not </a:t>
            </a:r>
            <a:r>
              <a:rPr lang="en-AU" sz="1200" b="1" u="none" strike="noStrike" kern="1200" dirty="0">
                <a:solidFill>
                  <a:schemeClr val="tx1"/>
                </a:solidFill>
                <a:effectLst/>
                <a:latin typeface="Arial" charset="0"/>
                <a:ea typeface="ＭＳ Ｐゴシック" charset="-128"/>
                <a:cs typeface="ＭＳ Ｐゴシック" charset="-128"/>
                <a:hlinkClick r:id="rId4" tooltip="Wikipedia:Citing sources"/>
              </a:rPr>
              <a:t>cite</a:t>
            </a:r>
            <a:r>
              <a:rPr lang="en-AU" b="1" dirty="0">
                <a:effectLst/>
              </a:rPr>
              <a:t> any </a:t>
            </a:r>
            <a:r>
              <a:rPr lang="en-AU" sz="1200" b="1" u="none" strike="noStrike" kern="1200" dirty="0">
                <a:solidFill>
                  <a:schemeClr val="tx1"/>
                </a:solidFill>
                <a:effectLst/>
                <a:latin typeface="Arial" charset="0"/>
                <a:ea typeface="ＭＳ Ｐゴシック" charset="-128"/>
                <a:cs typeface="ＭＳ Ｐゴシック" charset="-128"/>
                <a:hlinkClick r:id="rId5" tooltip="Wikipedia:Verifiability"/>
              </a:rPr>
              <a:t>sources</a:t>
            </a:r>
            <a:r>
              <a:rPr lang="en-AU" dirty="0">
                <a:effectLst/>
              </a:rPr>
              <a:t>. Please help </a:t>
            </a:r>
            <a:r>
              <a:rPr lang="en-AU" sz="1200" u="none" strike="noStrike" kern="1200" dirty="0">
                <a:solidFill>
                  <a:schemeClr val="tx1"/>
                </a:solidFill>
                <a:effectLst/>
                <a:latin typeface="Arial" charset="0"/>
                <a:ea typeface="ＭＳ Ｐゴシック" charset="-128"/>
                <a:cs typeface="ＭＳ Ｐゴシック" charset="-128"/>
                <a:hlinkClick r:id="rId6"/>
              </a:rPr>
              <a:t>improve this section</a:t>
            </a:r>
            <a:r>
              <a:rPr lang="en-AU" dirty="0">
                <a:effectLst/>
              </a:rPr>
              <a:t> by </a:t>
            </a:r>
            <a:r>
              <a:rPr lang="en-AU" sz="1200" u="none" strike="noStrike" kern="1200" dirty="0">
                <a:solidFill>
                  <a:schemeClr val="tx1"/>
                </a:solidFill>
                <a:effectLst/>
                <a:latin typeface="Arial" charset="0"/>
                <a:ea typeface="ＭＳ Ｐゴシック" charset="-128"/>
                <a:cs typeface="ＭＳ Ｐゴシック" charset="-128"/>
                <a:hlinkClick r:id="rId7" tooltip="Help:Referencing for beginners"/>
              </a:rPr>
              <a:t>adding citations to reliable sources</a:t>
            </a:r>
            <a:r>
              <a:rPr lang="en-AU" dirty="0">
                <a:effectLst/>
              </a:rPr>
              <a:t>. Unsourced material may be challenged and </a:t>
            </a:r>
            <a:r>
              <a:rPr lang="en-AU" sz="1200" u="none" strike="noStrike" kern="1200" dirty="0">
                <a:solidFill>
                  <a:schemeClr val="tx1"/>
                </a:solidFill>
                <a:effectLst/>
                <a:latin typeface="Arial" charset="0"/>
                <a:ea typeface="ＭＳ Ｐゴシック" charset="-128"/>
                <a:cs typeface="ＭＳ Ｐゴシック" charset="-128"/>
                <a:hlinkClick r:id="rId8" tooltip="Wikipedia:Verifiability"/>
              </a:rPr>
              <a:t>removed</a:t>
            </a:r>
            <a:r>
              <a:rPr lang="en-AU" dirty="0">
                <a:effectLst/>
              </a:rPr>
              <a:t>.  </a:t>
            </a:r>
            <a:r>
              <a:rPr lang="en-AU" i="1" dirty="0">
                <a:effectLst/>
              </a:rPr>
              <a:t>(August 2015) (</a:t>
            </a:r>
            <a:r>
              <a:rPr lang="en-AU" sz="1200" i="1" u="none" strike="noStrike" kern="1200" dirty="0">
                <a:solidFill>
                  <a:schemeClr val="tx1"/>
                </a:solidFill>
                <a:effectLst/>
                <a:latin typeface="Arial" charset="0"/>
                <a:ea typeface="ＭＳ Ｐゴシック" charset="-128"/>
                <a:cs typeface="ＭＳ Ｐゴシック" charset="-128"/>
                <a:hlinkClick r:id="rId9" tooltip="Help:Maintenance template removal"/>
              </a:rPr>
              <a:t>Learn how and when to remove this template message</a:t>
            </a:r>
            <a:r>
              <a:rPr lang="en-AU" i="1" dirty="0">
                <a:effectLst/>
              </a:rPr>
              <a:t>)</a:t>
            </a:r>
            <a:endParaRPr lang="en-AU" dirty="0">
              <a:effectLst/>
            </a:endParaRPr>
          </a:p>
          <a:p>
            <a:r>
              <a:rPr lang="en-AU" sz="1200" b="0" i="0" u="none" strike="noStrike" kern="1200" dirty="0">
                <a:solidFill>
                  <a:schemeClr val="tx1"/>
                </a:solidFill>
                <a:effectLst/>
                <a:latin typeface="Arial" charset="0"/>
                <a:ea typeface="ＭＳ Ｐゴシック" charset="-128"/>
                <a:cs typeface="ＭＳ Ｐゴシック" charset="-128"/>
              </a:rPr>
              <a:t>A comparison between a typical normalized M cone's spectral sensitivity and the CIE 1931 </a:t>
            </a:r>
            <a:r>
              <a:rPr lang="en-AU" sz="1200" b="0" i="0" u="none" strike="noStrike" kern="1200" dirty="0">
                <a:solidFill>
                  <a:schemeClr val="tx1"/>
                </a:solidFill>
                <a:effectLst/>
                <a:latin typeface="Arial" charset="0"/>
                <a:ea typeface="ＭＳ Ｐゴシック" charset="-128"/>
                <a:cs typeface="ＭＳ Ｐゴシック" charset="-128"/>
                <a:hlinkClick r:id="rId10" tooltip="Luminosity function"/>
              </a:rPr>
              <a:t>luminosity function</a:t>
            </a:r>
            <a:r>
              <a:rPr lang="en-AU" sz="1200" b="0" i="0" u="none" strike="noStrike" kern="1200" dirty="0">
                <a:solidFill>
                  <a:schemeClr val="tx1"/>
                </a:solidFill>
                <a:effectLst/>
                <a:latin typeface="Arial" charset="0"/>
                <a:ea typeface="ＭＳ Ｐゴシック" charset="-128"/>
                <a:cs typeface="ＭＳ Ｐゴシック" charset="-128"/>
              </a:rPr>
              <a:t> for a standard observer in </a:t>
            </a:r>
            <a:r>
              <a:rPr lang="en-AU" sz="1200" b="0" i="0" u="none" strike="noStrike" kern="1200" dirty="0">
                <a:solidFill>
                  <a:schemeClr val="tx1"/>
                </a:solidFill>
                <a:effectLst/>
                <a:latin typeface="Arial" charset="0"/>
                <a:ea typeface="ＭＳ Ｐゴシック" charset="-128"/>
                <a:cs typeface="ＭＳ Ｐゴシック" charset="-128"/>
                <a:hlinkClick r:id="rId11" tooltip="Photopic vision"/>
              </a:rPr>
              <a:t>photopic vision</a:t>
            </a:r>
            <a:r>
              <a:rPr lang="en-AU" sz="1200" b="0" i="0" u="none" strike="noStrike" kern="1200" dirty="0">
                <a:solidFill>
                  <a:schemeClr val="tx1"/>
                </a:solidFill>
                <a:effectLst/>
                <a:latin typeface="Arial" charset="0"/>
                <a:ea typeface="ＭＳ Ｐゴシック" charset="-128"/>
                <a:cs typeface="ＭＳ Ｐゴシック" charset="-128"/>
              </a:rPr>
              <a:t>.</a:t>
            </a:r>
          </a:p>
          <a:p>
            <a:r>
              <a:rPr lang="en-AU" sz="1200" b="0" i="0" u="none" strike="noStrike" kern="1200" dirty="0">
                <a:solidFill>
                  <a:schemeClr val="tx1"/>
                </a:solidFill>
                <a:effectLst/>
                <a:latin typeface="Arial" charset="0"/>
                <a:ea typeface="ＭＳ Ｐゴシック" charset="-128"/>
                <a:cs typeface="ＭＳ Ｐゴシック" charset="-128"/>
              </a:rPr>
              <a:t>When judging the relative </a:t>
            </a:r>
            <a:r>
              <a:rPr lang="en-AU" sz="1200" b="0" i="0" u="none" strike="noStrike" kern="1200" dirty="0">
                <a:solidFill>
                  <a:schemeClr val="tx1"/>
                </a:solidFill>
                <a:effectLst/>
                <a:latin typeface="Arial" charset="0"/>
                <a:ea typeface="ＭＳ Ｐゴシック" charset="-128"/>
                <a:cs typeface="ＭＳ Ｐゴシック" charset="-128"/>
                <a:hlinkClick r:id="rId12" tooltip="Luminance"/>
              </a:rPr>
              <a:t>luminance</a:t>
            </a:r>
            <a:r>
              <a:rPr lang="en-AU" sz="1200" b="0" i="0" u="none" strike="noStrike" kern="1200" dirty="0">
                <a:solidFill>
                  <a:schemeClr val="tx1"/>
                </a:solidFill>
                <a:effectLst/>
                <a:latin typeface="Arial" charset="0"/>
                <a:ea typeface="ＭＳ Ｐゴシック" charset="-128"/>
                <a:cs typeface="ＭＳ Ｐゴシック" charset="-128"/>
              </a:rPr>
              <a:t> (brightness) of different </a:t>
            </a:r>
            <a:r>
              <a:rPr lang="en-AU" sz="1200" b="0" i="0" u="none" strike="noStrike" kern="1200" dirty="0" err="1">
                <a:solidFill>
                  <a:schemeClr val="tx1"/>
                </a:solidFill>
                <a:effectLst/>
                <a:latin typeface="Arial" charset="0"/>
                <a:ea typeface="ＭＳ Ｐゴシック" charset="-128"/>
                <a:cs typeface="ＭＳ Ｐゴシック" charset="-128"/>
              </a:rPr>
              <a:t>colors</a:t>
            </a:r>
            <a:r>
              <a:rPr lang="en-AU" sz="1200" b="0" i="0" u="none" strike="noStrike" kern="1200" dirty="0">
                <a:solidFill>
                  <a:schemeClr val="tx1"/>
                </a:solidFill>
                <a:effectLst/>
                <a:latin typeface="Arial" charset="0"/>
                <a:ea typeface="ＭＳ Ｐゴシック" charset="-128"/>
                <a:cs typeface="ＭＳ Ｐゴシック" charset="-128"/>
              </a:rPr>
              <a:t> in well-lit situations, humans tend to perceive light within the green parts of the spectrum as brighter than red or blue light of equal power. The </a:t>
            </a:r>
            <a:r>
              <a:rPr lang="en-AU" sz="1200" b="0" i="0" u="none" strike="noStrike" kern="1200" dirty="0">
                <a:solidFill>
                  <a:schemeClr val="tx1"/>
                </a:solidFill>
                <a:effectLst/>
                <a:latin typeface="Arial" charset="0"/>
                <a:ea typeface="ＭＳ Ｐゴシック" charset="-128"/>
                <a:cs typeface="ＭＳ Ｐゴシック" charset="-128"/>
                <a:hlinkClick r:id="rId10" tooltip="Luminosity function"/>
              </a:rPr>
              <a:t>luminosity function</a:t>
            </a:r>
            <a:r>
              <a:rPr lang="en-AU" sz="1200" b="0" i="0" u="none" strike="noStrike" kern="1200" dirty="0">
                <a:solidFill>
                  <a:schemeClr val="tx1"/>
                </a:solidFill>
                <a:effectLst/>
                <a:latin typeface="Arial" charset="0"/>
                <a:ea typeface="ＭＳ Ｐゴシック" charset="-128"/>
                <a:cs typeface="ＭＳ Ｐゴシック" charset="-128"/>
              </a:rPr>
              <a:t> that describes the perceived </a:t>
            </a:r>
            <a:r>
              <a:rPr lang="en-AU" sz="1200" b="0" i="0" u="none" strike="noStrike" kern="1200" dirty="0" err="1">
                <a:solidFill>
                  <a:schemeClr val="tx1"/>
                </a:solidFill>
                <a:effectLst/>
                <a:latin typeface="Arial" charset="0"/>
                <a:ea typeface="ＭＳ Ｐゴシック" charset="-128"/>
                <a:cs typeface="ＭＳ Ｐゴシック" charset="-128"/>
              </a:rPr>
              <a:t>brightnesses</a:t>
            </a:r>
            <a:r>
              <a:rPr lang="en-AU" sz="1200" b="0" i="0" u="none" strike="noStrike" kern="1200" dirty="0">
                <a:solidFill>
                  <a:schemeClr val="tx1"/>
                </a:solidFill>
                <a:effectLst/>
                <a:latin typeface="Arial" charset="0"/>
                <a:ea typeface="ＭＳ Ｐゴシック" charset="-128"/>
                <a:cs typeface="ＭＳ Ｐゴシック" charset="-128"/>
              </a:rPr>
              <a:t> of different wavelengths is thus roughly analogous to the spectral sensitivity of M cones.</a:t>
            </a:r>
          </a:p>
          <a:p>
            <a:r>
              <a:rPr lang="en-AU" sz="1200" b="0" i="0" u="none" strike="noStrike" kern="1200" dirty="0">
                <a:solidFill>
                  <a:schemeClr val="tx1"/>
                </a:solidFill>
                <a:effectLst/>
                <a:latin typeface="Arial" charset="0"/>
                <a:ea typeface="ＭＳ Ｐゴシック" charset="-128"/>
                <a:cs typeface="ＭＳ Ｐゴシック" charset="-128"/>
              </a:rPr>
              <a:t>The CIE model capitalizes on this fact by setting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as luminance.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is quasi-equal to blue, or the S cone response, and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is a mix of response curves chosen to be nonnegative. The XYZ tristimulus values are thus analogous to, but different from, the LMS cone responses of the human eye. Setting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as luminance has the useful result that for any given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value, the XZ plane will contain all possible </a:t>
            </a:r>
            <a:r>
              <a:rPr lang="en-AU" sz="1200" b="0" i="0" u="none" strike="noStrike" kern="1200" dirty="0">
                <a:solidFill>
                  <a:schemeClr val="tx1"/>
                </a:solidFill>
                <a:effectLst/>
                <a:latin typeface="Arial" charset="0"/>
                <a:ea typeface="ＭＳ Ｐゴシック" charset="-128"/>
                <a:cs typeface="ＭＳ Ｐゴシック" charset="-128"/>
                <a:hlinkClick r:id="rId13" tooltip="Chromaticity"/>
              </a:rPr>
              <a:t>chromaticities</a:t>
            </a:r>
            <a:r>
              <a:rPr lang="en-AU" sz="1200" b="0" i="0" u="none" strike="noStrike" kern="1200" dirty="0">
                <a:solidFill>
                  <a:schemeClr val="tx1"/>
                </a:solidFill>
                <a:effectLst/>
                <a:latin typeface="Arial" charset="0"/>
                <a:ea typeface="ＭＳ Ｐゴシック" charset="-128"/>
                <a:cs typeface="ＭＳ Ｐゴシック" charset="-128"/>
              </a:rPr>
              <a:t> at that luminance.</a:t>
            </a:r>
          </a:p>
          <a:p>
            <a:r>
              <a:rPr lang="en-AU" sz="1200" b="0" i="0" u="none" strike="noStrike" kern="1200" dirty="0">
                <a:solidFill>
                  <a:schemeClr val="tx1"/>
                </a:solidFill>
                <a:effectLst/>
                <a:latin typeface="Arial" charset="0"/>
                <a:ea typeface="ＭＳ Ｐゴシック" charset="-128"/>
                <a:cs typeface="ＭＳ Ｐゴシック" charset="-128"/>
              </a:rPr>
              <a:t>The unit of the tristimulus values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is often arbitrarily chosen so that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 1 or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 100 is the brightest white that a </a:t>
            </a:r>
            <a:r>
              <a:rPr lang="en-AU" sz="1200" b="0" i="0" u="none" strike="noStrike" kern="1200" dirty="0" err="1">
                <a:solidFill>
                  <a:schemeClr val="tx1"/>
                </a:solidFill>
                <a:effectLst/>
                <a:latin typeface="Arial" charset="0"/>
                <a:ea typeface="ＭＳ Ｐゴシック" charset="-128"/>
                <a:cs typeface="ＭＳ Ｐゴシック" charset="-128"/>
              </a:rPr>
              <a:t>color</a:t>
            </a:r>
            <a:r>
              <a:rPr lang="en-AU" sz="1200" b="0" i="0" u="none" strike="noStrike" kern="1200" dirty="0">
                <a:solidFill>
                  <a:schemeClr val="tx1"/>
                </a:solidFill>
                <a:effectLst/>
                <a:latin typeface="Arial" charset="0"/>
                <a:ea typeface="ＭＳ Ｐゴシック" charset="-128"/>
                <a:cs typeface="ＭＳ Ｐゴシック" charset="-128"/>
              </a:rPr>
              <a:t> display supports. In this case, the Y value is known as the </a:t>
            </a:r>
            <a:r>
              <a:rPr lang="en-AU" sz="1200" b="0" i="0" u="none" strike="noStrike" kern="1200" dirty="0">
                <a:solidFill>
                  <a:schemeClr val="tx1"/>
                </a:solidFill>
                <a:effectLst/>
                <a:latin typeface="Arial" charset="0"/>
                <a:ea typeface="ＭＳ Ｐゴシック" charset="-128"/>
                <a:cs typeface="ＭＳ Ｐゴシック" charset="-128"/>
                <a:hlinkClick r:id="rId14" tooltip="Relative luminance"/>
              </a:rPr>
              <a:t>relative luminance</a:t>
            </a:r>
            <a:r>
              <a:rPr lang="en-AU" sz="1200" b="0" i="0" u="none" strike="noStrike" kern="1200" dirty="0">
                <a:solidFill>
                  <a:schemeClr val="tx1"/>
                </a:solidFill>
                <a:effectLst/>
                <a:latin typeface="Arial" charset="0"/>
                <a:ea typeface="ＭＳ Ｐゴシック" charset="-128"/>
                <a:cs typeface="ＭＳ Ｐゴシック" charset="-128"/>
              </a:rPr>
              <a:t>. The corresponding </a:t>
            </a:r>
            <a:r>
              <a:rPr lang="en-AU" sz="1200" b="0" i="0" u="none" strike="noStrike" kern="1200" dirty="0" err="1">
                <a:solidFill>
                  <a:schemeClr val="tx1"/>
                </a:solidFill>
                <a:effectLst/>
                <a:latin typeface="Arial" charset="0"/>
                <a:ea typeface="ＭＳ Ｐゴシック" charset="-128"/>
                <a:cs typeface="ＭＳ Ｐゴシック" charset="-128"/>
              </a:rPr>
              <a:t>whitepoint</a:t>
            </a:r>
            <a:r>
              <a:rPr lang="en-AU" sz="1200" b="0" i="0" u="none" strike="noStrike" kern="1200" dirty="0">
                <a:solidFill>
                  <a:schemeClr val="tx1"/>
                </a:solidFill>
                <a:effectLst/>
                <a:latin typeface="Arial" charset="0"/>
                <a:ea typeface="ＭＳ Ｐゴシック" charset="-128"/>
                <a:cs typeface="ＭＳ Ｐゴシック" charset="-128"/>
              </a:rPr>
              <a:t> values for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can then be inferred using the </a:t>
            </a:r>
            <a:r>
              <a:rPr lang="en-AU" sz="1200" b="0" i="0" u="none" strike="noStrike" kern="1200" dirty="0">
                <a:solidFill>
                  <a:schemeClr val="tx1"/>
                </a:solidFill>
                <a:effectLst/>
                <a:latin typeface="Arial" charset="0"/>
                <a:ea typeface="ＭＳ Ｐゴシック" charset="-128"/>
                <a:cs typeface="ＭＳ Ｐゴシック" charset="-128"/>
                <a:hlinkClick r:id="rId15" tooltip="Standard illuminant"/>
              </a:rPr>
              <a:t>standard illuminants</a:t>
            </a:r>
            <a:r>
              <a:rPr lang="en-AU" sz="1200" b="0" i="0" u="none" strike="noStrike" kern="1200" dirty="0">
                <a:solidFill>
                  <a:schemeClr val="tx1"/>
                </a:solidFill>
                <a:effectLst/>
                <a:latin typeface="Arial" charset="0"/>
                <a:ea typeface="ＭＳ Ｐゴシック" charset="-128"/>
                <a:cs typeface="ＭＳ Ｐゴシック" charset="-128"/>
              </a:rPr>
              <a:t>.</a:t>
            </a:r>
          </a:p>
          <a:p>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38</a:t>
            </a:fld>
            <a:endParaRPr lang="en-US"/>
          </a:p>
        </p:txBody>
      </p:sp>
    </p:spTree>
    <p:extLst>
      <p:ext uri="{BB962C8B-B14F-4D97-AF65-F5344CB8AC3E}">
        <p14:creationId xmlns:p14="http://schemas.microsoft.com/office/powerpoint/2010/main" val="1060542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a:t>
            </a:r>
            <a:r>
              <a:rPr lang="en-US" dirty="0" err="1"/>
              <a:t>valores</a:t>
            </a:r>
            <a:r>
              <a:rPr lang="en-US" dirty="0"/>
              <a:t> </a:t>
            </a:r>
            <a:r>
              <a:rPr lang="en-US" dirty="0" err="1"/>
              <a:t>negativos</a:t>
            </a:r>
            <a:r>
              <a:rPr lang="en-US" dirty="0"/>
              <a:t> se </a:t>
            </a:r>
            <a:r>
              <a:rPr lang="en-US" dirty="0" err="1"/>
              <a:t>logran</a:t>
            </a:r>
            <a:r>
              <a:rPr lang="en-US" dirty="0"/>
              <a:t> </a:t>
            </a:r>
            <a:r>
              <a:rPr lang="en-US" dirty="0" err="1"/>
              <a:t>sumando</a:t>
            </a:r>
            <a:r>
              <a:rPr lang="en-US" dirty="0"/>
              <a:t> </a:t>
            </a:r>
            <a:r>
              <a:rPr lang="en-US" dirty="0" err="1"/>
              <a:t>rojo</a:t>
            </a:r>
            <a:r>
              <a:rPr lang="en-US" dirty="0"/>
              <a:t> a la </a:t>
            </a:r>
            <a:r>
              <a:rPr lang="en-US" dirty="0" err="1"/>
              <a:t>referencia</a:t>
            </a:r>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39</a:t>
            </a:fld>
            <a:endParaRPr lang="en-US"/>
          </a:p>
        </p:txBody>
      </p:sp>
    </p:spTree>
    <p:extLst>
      <p:ext uri="{BB962C8B-B14F-4D97-AF65-F5344CB8AC3E}">
        <p14:creationId xmlns:p14="http://schemas.microsoft.com/office/powerpoint/2010/main" val="1611219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5A0D99C-3EDB-B849-962A-D5B0F7E38A26}" type="slidenum">
              <a:rPr lang="en-US"/>
              <a:pPr/>
              <a:t>41</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98069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86B75BFC-A612-E546-BE40-701126ABD192}" type="slidenum">
              <a:rPr lang="en-US"/>
              <a:pPr/>
              <a:t>42</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21618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5E573C7-8239-7B41-853B-3A9175D12687}" type="slidenum">
              <a:rPr lang="en-US"/>
              <a:pPr/>
              <a:t>43</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25268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34A1797-810E-4E4E-9834-7DE47E117964}" type="slidenum">
              <a:rPr lang="en-US"/>
              <a:pPr/>
              <a:t>44</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861677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664711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4B411E0-1932-9E48-BA19-9ECCAA4DA2C2}" type="slidenum">
              <a:rPr lang="en-US"/>
              <a:pPr/>
              <a:t>45</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29914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5A34B9D9-8DC4-2945-A338-C6665247EFC3}" type="slidenum">
              <a:rPr lang="en-US"/>
              <a:pPr/>
              <a:t>47</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2900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E2A51219-3CB4-9F4A-B9A9-671E8F75BA4C}" type="slidenum">
              <a:rPr lang="en-US"/>
              <a:pPr/>
              <a:t>48</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00804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72FF34B-F623-574B-9271-CC78FE00F378}" type="slidenum">
              <a:rPr lang="en-US"/>
              <a:pPr/>
              <a:t>53</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8012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07007BBA-DD94-0643-BA2B-3C2A02EF7FA3}" type="slidenum">
              <a:rPr lang="en-US"/>
              <a:pPr/>
              <a:t>54</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93508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3D3489B6-11C4-7044-AA01-1D0E68236AC3}" type="slidenum">
              <a:rPr lang="en-US"/>
              <a:pPr/>
              <a:t>55</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2417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9F7F6A4-0320-374B-ADDC-B6898FE4933F}" type="slidenum">
              <a:rPr lang="en-US"/>
              <a:pPr/>
              <a:t>56</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58615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C973A9B6-C606-3040-B002-F4CFA9F4D369}" type="slidenum">
              <a:rPr lang="en-US"/>
              <a:pPr/>
              <a:t>57</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39426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142C6E4-6265-9F41-8455-DE37B9F7D4D7}" type="slidenum">
              <a:rPr lang="en-US"/>
              <a:pPr/>
              <a:t>58</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44784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2A86812-8244-4449-BDB5-64F772F52AC8}" type="slidenum">
              <a:rPr lang="en-US"/>
              <a:pPr/>
              <a:t>59</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9927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8FA8F43-5567-4944-A945-65F202AFEFD2}" type="slidenum">
              <a:rPr lang="en-US"/>
              <a:pPr/>
              <a:t>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Color is the brains reaction to a specific visual stimulus. Although we can precisely describe color by measuring its spectral power distribution (the intensity of the visible electro-magnetic radiation at many discrete wavelengths) this leads to a large degree of redundancy. The reason for this redundancy is that the eye’s retina samples color using only three broad bands, roughly corresponding to red, green and blue light. The signals from these color sensitive cells (cones), together with those from the rods (sensitive to intensity only), are combined in the brain to give several different “sensations” of the color.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39458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3157446-1441-3B4A-9001-40B3F2903B58}" type="slidenum">
              <a:rPr lang="en-US"/>
              <a:pPr/>
              <a:t>60</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26303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4B7A3E33-8780-514F-B8A6-07A5E1904A3B}" type="slidenum">
              <a:rPr lang="en-US"/>
              <a:pPr/>
              <a:t>61</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84258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0C11589-83AD-2A4D-9EB3-AA31598EBDB1}" type="slidenum">
              <a:rPr lang="en-US"/>
              <a:pPr/>
              <a:t>62</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8305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97E64613-D230-EF45-98D5-4868DDEC2D9F}" type="slidenum">
              <a:rPr lang="en-US"/>
              <a:pPr/>
              <a:t>63</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40834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9030D03-E44C-0C46-BDEF-CDA246A82F0E}" type="slidenum">
              <a:rPr lang="en-US"/>
              <a:pPr/>
              <a:t>64</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44884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C6C7AF5B-A14A-964B-AB0B-E8595933ED56}" type="slidenum">
              <a:rPr lang="en-US"/>
              <a:pPr/>
              <a:t>65</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5185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106657CD-1BBB-7D49-87A4-A0F9C85BAD92}" type="slidenum">
              <a:rPr lang="en-US"/>
              <a:pPr/>
              <a:t>66</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72298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51C88A2-517B-E04B-BC4C-D45706B8381E}" type="slidenum">
              <a:rPr lang="en-US"/>
              <a:pPr/>
              <a:t>67</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526048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1E2D7C1-EDD0-F84A-B2BD-E1446F3F7F86}" type="slidenum">
              <a:rPr lang="en-US"/>
              <a:pPr/>
              <a:t>68</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02094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088AC10-06CC-8F42-BEF3-B8FB36E3ACFC}" type="slidenum">
              <a:rPr lang="en-US"/>
              <a:pPr/>
              <a:t>69</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652246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6</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985042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FED5159-25B3-F141-955D-619E247632F2}" type="slidenum">
              <a:rPr lang="en-US"/>
              <a:pPr/>
              <a:t>70</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3652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42FFE492-D749-E94B-ADC1-EF41CDFCFE3D}" type="slidenum">
              <a:rPr lang="en-US"/>
              <a:pPr/>
              <a:t>71</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13408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7</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14809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F5BF0F7-CEAA-074E-9296-5B587D0C0012}" type="slidenum">
              <a:rPr lang="en-US"/>
              <a:pPr/>
              <a:t>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772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4FE6BAA4-9EFE-6744-8D8E-EC0B735A265C}" type="slidenum">
              <a:rPr lang="en-US"/>
              <a:pPr/>
              <a:t>9</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67456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A62C006-D03F-AA4D-B313-B32CF913E80D}" type="slidenum">
              <a:rPr lang="en-US"/>
              <a:pPr/>
              <a:t>10</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 tri-chromatic theory describes the way three separate lights, red, green and blue, can match any visible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 based on the eye’s use of three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sensitive sensors. This is the basis on which photography and printing operate, using three different </a:t>
            </a:r>
            <a:r>
              <a:rPr lang="en-US" sz="1200" kern="1200" dirty="0" err="1">
                <a:solidFill>
                  <a:schemeClr val="tx1"/>
                </a:solidFill>
                <a:effectLst/>
                <a:latin typeface="Arial" charset="0"/>
                <a:ea typeface="ＭＳ Ｐゴシック" charset="-128"/>
                <a:cs typeface="ＭＳ Ｐゴシック" charset="-128"/>
              </a:rPr>
              <a:t>coloured</a:t>
            </a:r>
            <a:r>
              <a:rPr lang="en-US" sz="1200" kern="1200" dirty="0">
                <a:solidFill>
                  <a:schemeClr val="tx1"/>
                </a:solidFill>
                <a:effectLst/>
                <a:latin typeface="Arial" charset="0"/>
                <a:ea typeface="ＭＳ Ｐゴシック" charset="-128"/>
                <a:cs typeface="ＭＳ Ｐゴシック" charset="-128"/>
              </a:rPr>
              <a:t> dyes to reproduce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in a scene. It is also the way that most computer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spaces operate, using three parameters to define a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a:t>
            </a:r>
            <a:endParaRPr lang="en-US" dirty="0">
              <a:effectLst/>
            </a:endParaRPr>
          </a:p>
          <a:p>
            <a:pPr eaLnBrk="1" hangingPunct="1"/>
            <a:endParaRPr lang="es-ES" dirty="0"/>
          </a:p>
        </p:txBody>
      </p:sp>
    </p:spTree>
    <p:extLst>
      <p:ext uri="{BB962C8B-B14F-4D97-AF65-F5344CB8AC3E}">
        <p14:creationId xmlns:p14="http://schemas.microsoft.com/office/powerpoint/2010/main" val="85657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Marcador de contenido 1"/>
          <p:cNvSpPr>
            <a:spLocks noGrp="1"/>
          </p:cNvSpPr>
          <p:nvPr>
            <p:ph/>
          </p:nvPr>
        </p:nvSpPr>
        <p:spPr>
          <a:xfrm>
            <a:off x="457200" y="274638"/>
            <a:ext cx="8229600" cy="5851525"/>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p:nvSpPr>
        <p:spPr bwMode="auto">
          <a:xfrm>
            <a:off x="1612900" y="1854200"/>
            <a:ext cx="814388" cy="376238"/>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p:nvSpPr>
        <p:spPr bwMode="auto">
          <a:xfrm>
            <a:off x="3236913" y="2413000"/>
            <a:ext cx="2895600" cy="1465263"/>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Modelos de color</a:t>
            </a:r>
          </a:p>
          <a:p>
            <a:pPr>
              <a:defRPr/>
            </a:pPr>
            <a:endParaRPr lang="es-CL">
              <a:solidFill>
                <a:srgbClr val="3399FF"/>
              </a:solidFill>
            </a:endParaRPr>
          </a:p>
          <a:p>
            <a:pPr>
              <a:defRPr/>
            </a:pPr>
            <a:r>
              <a:rPr lang="es-CL">
                <a:solidFill>
                  <a:srgbClr val="3399FF"/>
                </a:solidFill>
              </a:rPr>
              <a:t>Bases de color</a:t>
            </a:r>
          </a:p>
          <a:p>
            <a:pPr>
              <a:defRPr/>
            </a:pPr>
            <a:endParaRPr lang="es-CL">
              <a:solidFill>
                <a:srgbClr val="3399FF"/>
              </a:solidFill>
            </a:endParaRPr>
          </a:p>
          <a:p>
            <a:pPr>
              <a:defRPr/>
            </a:pPr>
            <a:r>
              <a:rPr lang="es-CL">
                <a:solidFill>
                  <a:srgbClr val="3399FF"/>
                </a:solidFill>
              </a:rPr>
              <a:t>Transformaciones de color</a:t>
            </a:r>
          </a:p>
        </p:txBody>
      </p:sp>
      <p:sp>
        <p:nvSpPr>
          <p:cNvPr id="11274" name="Line 10"/>
          <p:cNvSpPr>
            <a:spLocks noChangeShapeType="1"/>
          </p:cNvSpPr>
          <p:nvPr/>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hyperlink" Target="http://www.imageprocessingplace.com/DIPUM-2E/dipum2e_main_page.htm" TargetMode="Externa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url-decode.com/tool/hsv-to-rgb"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en.wikipedia.org/wiki/Image:Yui_color_picker.p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7.sv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upload.wikimedia.org/wikipedia/commons/f/f4/CIExy1931_MacAdam.pn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upload.wikimedia.org/wikipedia/en/6/65/Cones_smj2_E.png" TargetMode="External"/><Relationship Id="rId7" Type="http://schemas.openxmlformats.org/officeDocument/2006/relationships/hyperlink" Target="http://upload.wikimedia.org/wikipedia/en/2/20/Psychophysical.jp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upload.wikimedia.org/wikipedia/commons/f/fb/Ventral-dorsal_streams.svg"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53.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upload.wikimedia.org/wikipedia/commons/2/22/CIExy1931_CIERGB.pn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oleObject" Target="../embeddings/oleObject4.bin"/><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hyperlink" Target="http://upload.wikimedia.org/wikipedia/en/0/0d/HSLSphere.sv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hyperlink" Target="http://upload.wikimedia.org/wikipedia/en/d/d3/Color_cones.p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openxmlformats.org/officeDocument/2006/relationships/image" Target="../media/image8.jp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www.imageprocessingplace.com/DIPUM-2E/dipum2e_main_page.htm" TargetMode="Externa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www.imageprocessingplace.com/DIPUM-2E/dipum2e_main_page.htm" TargetMode="External"/><Relationship Id="rId5" Type="http://schemas.openxmlformats.org/officeDocument/2006/relationships/image" Target="../media/image75.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6.wdp"/><Relationship Id="rId12"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12.png"/><Relationship Id="rId4" Type="http://schemas.openxmlformats.org/officeDocument/2006/relationships/image" Target="../media/image9.png"/><Relationship Id="rId9" Type="http://schemas.microsoft.com/office/2007/relationships/hdphoto" Target="../media/hdphoto7.wdp"/></Relationships>
</file>

<file path=ppt/slides/_rels/slide70.xml.rels><?xml version="1.0" encoding="UTF-8" standalone="yes"?>
<Relationships xmlns="http://schemas.openxmlformats.org/package/2006/relationships"><Relationship Id="rId3" Type="http://schemas.openxmlformats.org/officeDocument/2006/relationships/hyperlink" Target="http://upload.wikimedia.org/wikipedia/commons/a/a1/Blackbody-lg.pn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hyperlink" Target="http://upload.wikimedia.org/wikipedia/commons/b/ba/PlanckianLocus.png"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upload.wikimedia.org/wikipedia/commons/0/0e/Color_temperature.svg" TargetMode="Externa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upload.wikimedia.org/wikipedia/en/e/ec/Spectrum441pxWithnm.p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49022" y="1690179"/>
            <a:ext cx="4012635" cy="3539428"/>
          </a:xfrm>
          <a:prstGeom prst="rect">
            <a:avLst/>
          </a:prstGeom>
          <a:noFill/>
          <a:ln w="9525">
            <a:noFill/>
            <a:miter lim="800000"/>
            <a:headEnd/>
            <a:tailEnd/>
          </a:ln>
        </p:spPr>
        <p:txBody>
          <a:bodyPr wrap="none" lIns="91439" tIns="45719" rIns="91439" bIns="45719">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u="none"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6" name="Rectangle 5"/>
          <p:cNvSpPr/>
          <p:nvPr/>
        </p:nvSpPr>
        <p:spPr>
          <a:xfrm>
            <a:off x="3853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10" name="TextBox 9"/>
          <p:cNvSpPr txBox="1"/>
          <p:nvPr/>
        </p:nvSpPr>
        <p:spPr>
          <a:xfrm>
            <a:off x="1" y="3031067"/>
            <a:ext cx="9144000" cy="1075677"/>
          </a:xfrm>
          <a:prstGeom prst="rect">
            <a:avLst/>
          </a:prstGeom>
          <a:noFill/>
        </p:spPr>
        <p:txBody>
          <a:bodyPr wrap="square" lIns="91439" tIns="45719" rIns="91439" bIns="45719" rtlCol="0">
            <a:spAutoFit/>
          </a:bodyPr>
          <a:lstStyle/>
          <a:p>
            <a:pPr algn="ctr"/>
            <a:r>
              <a:rPr lang="es-CL" sz="2400" b="1" dirty="0">
                <a:solidFill>
                  <a:srgbClr val="FFFFFF"/>
                </a:solidFill>
                <a:latin typeface="Trebuchet MS"/>
                <a:cs typeface="Trebuchet MS"/>
              </a:rPr>
              <a:t>Espacios de Color</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2 ]</a:t>
            </a:r>
          </a:p>
          <a:p>
            <a:pPr algn="ctr"/>
            <a:endParaRPr lang="es-CL" sz="1000" dirty="0">
              <a:solidFill>
                <a:srgbClr val="FFFFFF"/>
              </a:solidFill>
              <a:latin typeface="Trebuchet MS"/>
              <a:cs typeface="Trebuchet MS"/>
            </a:endParaRPr>
          </a:p>
          <a:p>
            <a:pPr algn="ctr"/>
            <a:endParaRPr lang="es-CL" sz="1000" dirty="0">
              <a:solidFill>
                <a:srgbClr val="FFFFFF"/>
              </a:solidFill>
              <a:latin typeface="Trebuchet MS"/>
              <a:cs typeface="Trebuchet MS"/>
            </a:endParaRPr>
          </a:p>
        </p:txBody>
      </p:sp>
    </p:spTree>
    <p:extLst>
      <p:ext uri="{BB962C8B-B14F-4D97-AF65-F5344CB8AC3E}">
        <p14:creationId xmlns:p14="http://schemas.microsoft.com/office/powerpoint/2010/main" val="17044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olcon"/>
          <p:cNvPicPr>
            <a:picLocks noChangeAspect="1" noChangeArrowheads="1"/>
          </p:cNvPicPr>
          <p:nvPr/>
        </p:nvPicPr>
        <p:blipFill>
          <a:blip r:embed="rId3">
            <a:lum bright="-24000" contrast="24000"/>
          </a:blip>
          <a:srcRect/>
          <a:stretch>
            <a:fillRect/>
          </a:stretch>
        </p:blipFill>
        <p:spPr bwMode="auto">
          <a:xfrm>
            <a:off x="519113" y="1143000"/>
            <a:ext cx="8070850" cy="5143500"/>
          </a:xfrm>
          <a:prstGeom prst="rect">
            <a:avLst/>
          </a:prstGeom>
          <a:noFill/>
          <a:ln w="9525">
            <a:noFill/>
            <a:miter lim="800000"/>
            <a:headEnd/>
            <a:tailEnd/>
          </a:ln>
        </p:spPr>
      </p:pic>
      <p:sp>
        <p:nvSpPr>
          <p:cNvPr id="52227" name="Text Box 3"/>
          <p:cNvSpPr txBox="1">
            <a:spLocks noChangeArrowheads="1"/>
          </p:cNvSpPr>
          <p:nvPr/>
        </p:nvSpPr>
        <p:spPr bwMode="auto">
          <a:xfrm>
            <a:off x="176213" y="76200"/>
            <a:ext cx="32033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Respuesta del ojo humano ]</a:t>
            </a:r>
            <a:endParaRPr lang="en-US" dirty="0">
              <a:solidFill>
                <a:srgbClr val="3333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30891" y="3059668"/>
            <a:ext cx="388221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Espacios de Color ‘Substractivos’ ]</a:t>
            </a:r>
            <a:endParaRPr lang="en-US" dirty="0">
              <a:solidFill>
                <a:srgbClr val="3333CC"/>
              </a:solidFill>
            </a:endParaRPr>
          </a:p>
        </p:txBody>
      </p:sp>
    </p:spTree>
    <p:extLst>
      <p:ext uri="{BB962C8B-B14F-4D97-AF65-F5344CB8AC3E}">
        <p14:creationId xmlns:p14="http://schemas.microsoft.com/office/powerpoint/2010/main" val="455351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grpSp>
        <p:nvGrpSpPr>
          <p:cNvPr id="60419" name="Group 3"/>
          <p:cNvGrpSpPr>
            <a:grpSpLocks/>
          </p:cNvGrpSpPr>
          <p:nvPr/>
        </p:nvGrpSpPr>
        <p:grpSpPr bwMode="auto">
          <a:xfrm rot="5400000">
            <a:off x="4914900" y="3886200"/>
            <a:ext cx="4533900" cy="495300"/>
            <a:chOff x="1416" y="336"/>
            <a:chExt cx="2856" cy="312"/>
          </a:xfrm>
        </p:grpSpPr>
        <p:pic>
          <p:nvPicPr>
            <p:cNvPr id="60428" name="Picture 4"/>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9" name="Rectangle 5"/>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sp>
        <p:nvSpPr>
          <p:cNvPr id="60421" name="Text Box 7"/>
          <p:cNvSpPr txBox="1">
            <a:spLocks noChangeArrowheads="1"/>
          </p:cNvSpPr>
          <p:nvPr/>
        </p:nvSpPr>
        <p:spPr bwMode="auto">
          <a:xfrm>
            <a:off x="4743693" y="5243513"/>
            <a:ext cx="2073003" cy="646331"/>
          </a:xfrm>
          <a:prstGeom prst="rect">
            <a:avLst/>
          </a:prstGeom>
          <a:noFill/>
          <a:ln w="9525">
            <a:noFill/>
            <a:miter lim="800000"/>
            <a:headEnd/>
            <a:tailEnd/>
          </a:ln>
        </p:spPr>
        <p:txBody>
          <a:bodyPr wrap="none">
            <a:prstTxWarp prst="textNoShape">
              <a:avLst/>
            </a:prstTxWarp>
            <a:spAutoFit/>
          </a:bodyPr>
          <a:lstStyle/>
          <a:p>
            <a:pPr algn="ctr"/>
            <a:r>
              <a:rPr lang="es-CL" dirty="0"/>
              <a:t>Luz Blanca</a:t>
            </a:r>
          </a:p>
          <a:p>
            <a:pPr algn="ctr"/>
            <a:r>
              <a:rPr lang="es-CL" dirty="0"/>
              <a:t>(todos los colores)</a:t>
            </a:r>
            <a:endParaRPr lang="es-ES" dirty="0"/>
          </a:p>
        </p:txBody>
      </p:sp>
      <p:pic>
        <p:nvPicPr>
          <p:cNvPr id="60422" name="Picture 15"/>
          <p:cNvPicPr>
            <a:picLocks noChangeAspect="1" noChangeArrowheads="1"/>
          </p:cNvPicPr>
          <p:nvPr/>
        </p:nvPicPr>
        <p:blipFill>
          <a:blip r:embed="rId4"/>
          <a:srcRect/>
          <a:stretch>
            <a:fillRect/>
          </a:stretch>
        </p:blipFill>
        <p:spPr bwMode="auto">
          <a:xfrm rot="20257356" flipH="1">
            <a:off x="2581275" y="3251200"/>
            <a:ext cx="1009650" cy="2209800"/>
          </a:xfrm>
          <a:prstGeom prst="rect">
            <a:avLst/>
          </a:prstGeom>
          <a:noFill/>
          <a:ln w="9525">
            <a:noFill/>
            <a:miter lim="800000"/>
            <a:headEnd/>
            <a:tailEnd/>
          </a:ln>
        </p:spPr>
      </p:pic>
      <p:grpSp>
        <p:nvGrpSpPr>
          <p:cNvPr id="60423" name="Group 17"/>
          <p:cNvGrpSpPr>
            <a:grpSpLocks/>
          </p:cNvGrpSpPr>
          <p:nvPr/>
        </p:nvGrpSpPr>
        <p:grpSpPr bwMode="auto">
          <a:xfrm>
            <a:off x="1524000" y="1663700"/>
            <a:ext cx="4533900" cy="495300"/>
            <a:chOff x="1416" y="336"/>
            <a:chExt cx="2856" cy="312"/>
          </a:xfrm>
        </p:grpSpPr>
        <p:pic>
          <p:nvPicPr>
            <p:cNvPr id="60426" name="Picture 18"/>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7" name="Rectangle 19"/>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4" name="Line 20"/>
          <p:cNvSpPr>
            <a:spLocks noChangeShapeType="1"/>
          </p:cNvSpPr>
          <p:nvPr/>
        </p:nvSpPr>
        <p:spPr bwMode="auto">
          <a:xfrm flipV="1">
            <a:off x="3378200" y="2019300"/>
            <a:ext cx="0" cy="1409700"/>
          </a:xfrm>
          <a:prstGeom prst="line">
            <a:avLst/>
          </a:prstGeom>
          <a:noFill/>
          <a:ln w="38100">
            <a:solidFill>
              <a:schemeClr val="tx1"/>
            </a:solidFill>
            <a:round/>
            <a:headEnd/>
            <a:tailEnd type="triangle" w="med" len="med"/>
          </a:ln>
        </p:spPr>
        <p:txBody>
          <a:bodyPr>
            <a:prstTxWarp prst="textNoShape">
              <a:avLst/>
            </a:prstTxWarp>
          </a:bodyPr>
          <a:lstStyle/>
          <a:p>
            <a:endParaRPr lang="es-ES_tradnl"/>
          </a:p>
        </p:txBody>
      </p:sp>
      <p:sp>
        <p:nvSpPr>
          <p:cNvPr id="60425" name="Text Box 21"/>
          <p:cNvSpPr txBox="1">
            <a:spLocks noChangeArrowheads="1"/>
          </p:cNvSpPr>
          <p:nvPr/>
        </p:nvSpPr>
        <p:spPr bwMode="auto">
          <a:xfrm>
            <a:off x="1647825" y="1452563"/>
            <a:ext cx="4132263" cy="641350"/>
          </a:xfrm>
          <a:prstGeom prst="rect">
            <a:avLst/>
          </a:prstGeom>
          <a:noFill/>
          <a:ln w="9525">
            <a:noFill/>
            <a:miter lim="800000"/>
            <a:headEnd/>
            <a:tailEnd/>
          </a:ln>
        </p:spPr>
        <p:txBody>
          <a:bodyPr wrap="none">
            <a:prstTxWarp prst="textNoShape">
              <a:avLst/>
            </a:prstTxWarp>
            <a:spAutoFit/>
          </a:bodyPr>
          <a:lstStyle/>
          <a:p>
            <a:r>
              <a:rPr lang="es-CL" sz="3600">
                <a:solidFill>
                  <a:srgbClr val="F8F8F8"/>
                </a:solidFill>
              </a:rPr>
              <a:t>XXXXXX XXXXXXXXX</a:t>
            </a:r>
            <a:endParaRPr lang="es-ES" sz="3600">
              <a:solidFill>
                <a:srgbClr val="F8F8F8"/>
              </a:solidFill>
            </a:endParaRPr>
          </a:p>
        </p:txBody>
      </p:sp>
      <p:sp>
        <p:nvSpPr>
          <p:cNvPr id="14" name="Text Box 18"/>
          <p:cNvSpPr txBox="1">
            <a:spLocks noChangeArrowheads="1"/>
          </p:cNvSpPr>
          <p:nvPr/>
        </p:nvSpPr>
        <p:spPr bwMode="auto">
          <a:xfrm>
            <a:off x="4381635" y="184060"/>
            <a:ext cx="4223519" cy="1200329"/>
          </a:xfrm>
          <a:prstGeom prst="rect">
            <a:avLst/>
          </a:prstGeom>
          <a:noFill/>
          <a:ln w="9525">
            <a:noFill/>
            <a:miter lim="800000"/>
            <a:headEnd/>
            <a:tailEnd/>
          </a:ln>
        </p:spPr>
        <p:txBody>
          <a:bodyPr wrap="square">
            <a:prstTxWarp prst="textNoShape">
              <a:avLst/>
            </a:prstTxWarp>
            <a:spAutoFit/>
          </a:bodyPr>
          <a:lstStyle/>
          <a:p>
            <a:r>
              <a:rPr lang="es-ES_tradnl"/>
              <a:t>El color que muestra una superficie depende de las partes del espectro visible que no son absorbidas y por lo tanto permanecen visibles.</a:t>
            </a:r>
          </a:p>
        </p:txBody>
      </p:sp>
    </p:spTree>
    <p:extLst>
      <p:ext uri="{BB962C8B-B14F-4D97-AF65-F5344CB8AC3E}">
        <p14:creationId xmlns:p14="http://schemas.microsoft.com/office/powerpoint/2010/main" val="4636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5" descr="pintura-kids"/>
          <p:cNvPicPr>
            <a:picLocks noChangeAspect="1" noChangeArrowheads="1"/>
          </p:cNvPicPr>
          <p:nvPr/>
        </p:nvPicPr>
        <p:blipFill>
          <a:blip r:embed="rId3"/>
          <a:srcRect/>
          <a:stretch>
            <a:fillRect/>
          </a:stretch>
        </p:blipFill>
        <p:spPr bwMode="auto">
          <a:xfrm>
            <a:off x="4819650" y="855663"/>
            <a:ext cx="3040063" cy="2009775"/>
          </a:xfrm>
          <a:prstGeom prst="rect">
            <a:avLst/>
          </a:prstGeom>
          <a:noFill/>
          <a:ln w="9525">
            <a:noFill/>
            <a:miter lim="800000"/>
            <a:headEnd/>
            <a:tailEnd/>
          </a:ln>
        </p:spPr>
      </p:pic>
      <p:pic>
        <p:nvPicPr>
          <p:cNvPr id="62468" name="Picture 17" descr="3404-2-1"/>
          <p:cNvPicPr>
            <a:picLocks noChangeAspect="1" noChangeArrowheads="1"/>
          </p:cNvPicPr>
          <p:nvPr/>
        </p:nvPicPr>
        <p:blipFill>
          <a:blip r:embed="rId4"/>
          <a:srcRect/>
          <a:stretch>
            <a:fillRect/>
          </a:stretch>
        </p:blipFill>
        <p:spPr bwMode="auto">
          <a:xfrm>
            <a:off x="841375" y="3270250"/>
            <a:ext cx="3359150" cy="2606675"/>
          </a:xfrm>
          <a:prstGeom prst="rect">
            <a:avLst/>
          </a:prstGeom>
          <a:noFill/>
          <a:ln w="9525">
            <a:noFill/>
            <a:miter lim="800000"/>
            <a:headEnd/>
            <a:tailEnd/>
          </a:ln>
        </p:spPr>
      </p:pic>
      <p:pic>
        <p:nvPicPr>
          <p:cNvPr id="1207315" name="Picture 19" descr="colors2"/>
          <p:cNvPicPr>
            <a:picLocks noChangeAspect="1" noChangeArrowheads="1"/>
          </p:cNvPicPr>
          <p:nvPr/>
        </p:nvPicPr>
        <p:blipFill>
          <a:blip r:embed="rId5"/>
          <a:srcRect/>
          <a:stretch>
            <a:fillRect/>
          </a:stretch>
        </p:blipFill>
        <p:spPr bwMode="auto">
          <a:xfrm>
            <a:off x="4889500" y="3322638"/>
            <a:ext cx="3136900" cy="2651125"/>
          </a:xfrm>
          <a:prstGeom prst="rect">
            <a:avLst/>
          </a:prstGeom>
          <a:noFill/>
          <a:ln w="9525">
            <a:noFill/>
            <a:miter lim="800000"/>
            <a:headEnd/>
            <a:tailEnd/>
          </a:ln>
        </p:spPr>
      </p:pic>
      <p:sp>
        <p:nvSpPr>
          <p:cNvPr id="2" name="TextBox 1"/>
          <p:cNvSpPr txBox="1"/>
          <p:nvPr/>
        </p:nvSpPr>
        <p:spPr>
          <a:xfrm>
            <a:off x="762000" y="1422404"/>
            <a:ext cx="3454400" cy="1200329"/>
          </a:xfrm>
          <a:prstGeom prst="rect">
            <a:avLst/>
          </a:prstGeom>
          <a:noFill/>
        </p:spPr>
        <p:txBody>
          <a:bodyPr wrap="square" rtlCol="0">
            <a:spAutoFit/>
          </a:bodyPr>
          <a:lstStyle/>
          <a:p>
            <a:r>
              <a:rPr lang="es-ES_tradnl" dirty="0"/>
              <a:t>Los objetos restan porciones del espectro en determinadas longitudes de onda de la luz, conformando así el color</a:t>
            </a:r>
          </a:p>
        </p:txBody>
      </p:sp>
      <p:sp>
        <p:nvSpPr>
          <p:cNvPr id="8" name="Text Box 2">
            <a:extLst>
              <a:ext uri="{FF2B5EF4-FFF2-40B4-BE49-F238E27FC236}">
                <a16:creationId xmlns:a16="http://schemas.microsoft.com/office/drawing/2014/main" id="{44D29CDD-8F10-4D4D-9D4E-F36C40BCCED4}"/>
              </a:ext>
            </a:extLst>
          </p:cNvPr>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spTree>
    <p:extLst>
      <p:ext uri="{BB962C8B-B14F-4D97-AF65-F5344CB8AC3E}">
        <p14:creationId xmlns:p14="http://schemas.microsoft.com/office/powerpoint/2010/main" val="5513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7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903402" y="3059668"/>
            <a:ext cx="3337196"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Espacios de Color ‘Aditivos’ ]</a:t>
            </a:r>
            <a:endParaRPr lang="en-US" dirty="0">
              <a:solidFill>
                <a:srgbClr val="3333CC"/>
              </a:solidFill>
            </a:endParaRPr>
          </a:p>
        </p:txBody>
      </p:sp>
    </p:spTree>
    <p:extLst>
      <p:ext uri="{BB962C8B-B14F-4D97-AF65-F5344CB8AC3E}">
        <p14:creationId xmlns:p14="http://schemas.microsoft.com/office/powerpoint/2010/main" val="2964668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13" descr="addspotl"/>
          <p:cNvPicPr>
            <a:picLocks noChangeAspect="1" noChangeArrowheads="1"/>
          </p:cNvPicPr>
          <p:nvPr/>
        </p:nvPicPr>
        <p:blipFill>
          <a:blip r:embed="rId3"/>
          <a:srcRect/>
          <a:stretch>
            <a:fillRect/>
          </a:stretch>
        </p:blipFill>
        <p:spPr bwMode="auto">
          <a:xfrm>
            <a:off x="774700" y="752475"/>
            <a:ext cx="7138988" cy="5694363"/>
          </a:xfrm>
          <a:prstGeom prst="rect">
            <a:avLst/>
          </a:prstGeom>
          <a:noFill/>
          <a:ln w="9525">
            <a:noFill/>
            <a:miter lim="800000"/>
            <a:headEnd/>
            <a:tailEnd/>
          </a:ln>
        </p:spPr>
      </p:pic>
      <p:sp>
        <p:nvSpPr>
          <p:cNvPr id="4" name="Text Box 2"/>
          <p:cNvSpPr txBox="1">
            <a:spLocks noChangeArrowheads="1"/>
          </p:cNvSpPr>
          <p:nvPr/>
        </p:nvSpPr>
        <p:spPr bwMode="auto">
          <a:xfrm>
            <a:off x="176213" y="76200"/>
            <a:ext cx="200574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Modelo Aditivo ]</a:t>
            </a:r>
            <a:endParaRPr lang="en-US" dirty="0">
              <a:solidFill>
                <a:srgbClr val="3333CC"/>
              </a:solidFill>
            </a:endParaRPr>
          </a:p>
        </p:txBody>
      </p:sp>
    </p:spTree>
    <p:extLst>
      <p:ext uri="{BB962C8B-B14F-4D97-AF65-F5344CB8AC3E}">
        <p14:creationId xmlns:p14="http://schemas.microsoft.com/office/powerpoint/2010/main" val="391169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76213" y="76200"/>
            <a:ext cx="23487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Mezcla de Colores ]</a:t>
            </a:r>
            <a:endParaRPr lang="en-US" dirty="0">
              <a:solidFill>
                <a:srgbClr val="3333CC"/>
              </a:solidFill>
            </a:endParaRPr>
          </a:p>
        </p:txBody>
      </p:sp>
      <p:sp>
        <p:nvSpPr>
          <p:cNvPr id="64515" name="Text Box 4"/>
          <p:cNvSpPr txBox="1">
            <a:spLocks noChangeArrowheads="1"/>
          </p:cNvSpPr>
          <p:nvPr/>
        </p:nvSpPr>
        <p:spPr bwMode="auto">
          <a:xfrm>
            <a:off x="406401" y="5497513"/>
            <a:ext cx="3335852" cy="923330"/>
          </a:xfrm>
          <a:prstGeom prst="rect">
            <a:avLst/>
          </a:prstGeom>
          <a:noFill/>
          <a:ln w="9525">
            <a:noFill/>
            <a:miter lim="800000"/>
            <a:headEnd/>
            <a:tailEnd/>
          </a:ln>
        </p:spPr>
        <p:txBody>
          <a:bodyPr wrap="square">
            <a:prstTxWarp prst="textNoShape">
              <a:avLst/>
            </a:prstTxWarp>
            <a:spAutoFit/>
          </a:bodyPr>
          <a:lstStyle/>
          <a:p>
            <a:pPr algn="ctr"/>
            <a:r>
              <a:rPr lang="es-CL" dirty="0"/>
              <a:t>ADITIVO</a:t>
            </a:r>
          </a:p>
          <a:p>
            <a:pPr algn="ctr"/>
            <a:endParaRPr lang="es-CL" dirty="0"/>
          </a:p>
          <a:p>
            <a:pPr algn="ctr"/>
            <a:r>
              <a:rPr lang="es-CL" dirty="0"/>
              <a:t>Colores Primarios: RGB</a:t>
            </a:r>
            <a:endParaRPr lang="es-ES" dirty="0"/>
          </a:p>
        </p:txBody>
      </p:sp>
      <p:pic>
        <p:nvPicPr>
          <p:cNvPr id="64516" name="Picture 5" descr="colors2"/>
          <p:cNvPicPr>
            <a:picLocks noChangeAspect="1" noChangeArrowheads="1"/>
          </p:cNvPicPr>
          <p:nvPr/>
        </p:nvPicPr>
        <p:blipFill>
          <a:blip r:embed="rId3"/>
          <a:srcRect/>
          <a:stretch>
            <a:fillRect/>
          </a:stretch>
        </p:blipFill>
        <p:spPr bwMode="auto">
          <a:xfrm>
            <a:off x="5054600" y="2459038"/>
            <a:ext cx="3136900" cy="2651125"/>
          </a:xfrm>
          <a:prstGeom prst="rect">
            <a:avLst/>
          </a:prstGeom>
          <a:noFill/>
          <a:ln w="9525">
            <a:noFill/>
            <a:miter lim="800000"/>
            <a:headEnd/>
            <a:tailEnd/>
          </a:ln>
        </p:spPr>
      </p:pic>
      <p:sp>
        <p:nvSpPr>
          <p:cNvPr id="64517" name="Text Box 6"/>
          <p:cNvSpPr txBox="1">
            <a:spLocks noChangeArrowheads="1"/>
          </p:cNvSpPr>
          <p:nvPr/>
        </p:nvSpPr>
        <p:spPr bwMode="auto">
          <a:xfrm>
            <a:off x="5254626" y="5472113"/>
            <a:ext cx="2695575" cy="1200329"/>
          </a:xfrm>
          <a:prstGeom prst="rect">
            <a:avLst/>
          </a:prstGeom>
          <a:noFill/>
          <a:ln w="9525">
            <a:noFill/>
            <a:miter lim="800000"/>
            <a:headEnd/>
            <a:tailEnd/>
          </a:ln>
        </p:spPr>
        <p:txBody>
          <a:bodyPr>
            <a:prstTxWarp prst="textNoShape">
              <a:avLst/>
            </a:prstTxWarp>
            <a:spAutoFit/>
          </a:bodyPr>
          <a:lstStyle/>
          <a:p>
            <a:pPr algn="ctr"/>
            <a:r>
              <a:rPr lang="es-CL" dirty="0"/>
              <a:t>SUBSTRACTIVO</a:t>
            </a:r>
          </a:p>
          <a:p>
            <a:endParaRPr lang="es-CL" dirty="0"/>
          </a:p>
          <a:p>
            <a:pPr algn="ctr"/>
            <a:r>
              <a:rPr lang="es-CL" dirty="0"/>
              <a:t>Colores Primarios :YMC, YMCK, RYB </a:t>
            </a:r>
            <a:endParaRPr lang="es-ES" dirty="0"/>
          </a:p>
        </p:txBody>
      </p:sp>
      <p:pic>
        <p:nvPicPr>
          <p:cNvPr id="64518" name="Picture 8" descr="colors1"/>
          <p:cNvPicPr>
            <a:picLocks noChangeAspect="1" noChangeArrowheads="1"/>
          </p:cNvPicPr>
          <p:nvPr/>
        </p:nvPicPr>
        <p:blipFill>
          <a:blip r:embed="rId4"/>
          <a:srcRect/>
          <a:stretch>
            <a:fillRect/>
          </a:stretch>
        </p:blipFill>
        <p:spPr bwMode="auto">
          <a:xfrm>
            <a:off x="304800" y="2274888"/>
            <a:ext cx="3490913" cy="2879725"/>
          </a:xfrm>
          <a:prstGeom prst="rect">
            <a:avLst/>
          </a:prstGeom>
          <a:noFill/>
          <a:ln w="9525">
            <a:noFill/>
            <a:miter lim="800000"/>
            <a:headEnd/>
            <a:tailEnd/>
          </a:ln>
        </p:spPr>
      </p:pic>
    </p:spTree>
    <p:extLst>
      <p:ext uri="{BB962C8B-B14F-4D97-AF65-F5344CB8AC3E}">
        <p14:creationId xmlns:p14="http://schemas.microsoft.com/office/powerpoint/2010/main" val="385672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0546" y="3092325"/>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975742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Grp="1" noChangeAspect="1" noChangeArrowheads="1"/>
          </p:cNvPicPr>
          <p:nvPr>
            <p:ph type="body" idx="1"/>
          </p:nvPr>
        </p:nvPicPr>
        <p:blipFill>
          <a:blip r:embed="rId3"/>
          <a:srcRect/>
          <a:stretch>
            <a:fillRect/>
          </a:stretch>
        </p:blipFill>
        <p:spPr bwMode="auto">
          <a:xfrm>
            <a:off x="889000" y="1638300"/>
            <a:ext cx="5408613" cy="4525963"/>
          </a:xfrm>
          <a:noFill/>
          <a:ln>
            <a:miter lim="800000"/>
            <a:headEnd/>
            <a:tailEnd/>
          </a:ln>
        </p:spPr>
      </p:pic>
      <p:sp>
        <p:nvSpPr>
          <p:cNvPr id="119812" name="Rectangle 4"/>
          <p:cNvSpPr>
            <a:spLocks noChangeArrowheads="1"/>
          </p:cNvSpPr>
          <p:nvPr/>
        </p:nvSpPr>
        <p:spPr bwMode="auto">
          <a:xfrm>
            <a:off x="-1270000" y="609600"/>
            <a:ext cx="3771900" cy="5118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2" name="TextBox 1"/>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
        <p:nvSpPr>
          <p:cNvPr id="6" name="Text Box 2">
            <a:extLst>
              <a:ext uri="{FF2B5EF4-FFF2-40B4-BE49-F238E27FC236}">
                <a16:creationId xmlns:a16="http://schemas.microsoft.com/office/drawing/2014/main" id="{53613146-E34D-AE4E-AC3D-89639EFE86D9}"/>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901848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6"/>
          <p:cNvPicPr>
            <a:picLocks noGrp="1" noChangeAspect="1" noChangeArrowheads="1"/>
          </p:cNvPicPr>
          <p:nvPr>
            <p:ph type="body" idx="1"/>
          </p:nvPr>
        </p:nvPicPr>
        <p:blipFill>
          <a:blip r:embed="rId3"/>
          <a:srcRect/>
          <a:stretch>
            <a:fillRect/>
          </a:stretch>
        </p:blipFill>
        <p:spPr bwMode="auto">
          <a:xfrm>
            <a:off x="457200" y="2171700"/>
            <a:ext cx="8229600" cy="3381375"/>
          </a:xfrm>
          <a:noFill/>
          <a:ln>
            <a:miter lim="800000"/>
            <a:headEnd/>
            <a:tailEnd/>
          </a:ln>
        </p:spPr>
      </p:pic>
      <p:graphicFrame>
        <p:nvGraphicFramePr>
          <p:cNvPr id="99330" name="Object 2"/>
          <p:cNvGraphicFramePr>
            <a:graphicFrameLocks noChangeAspect="1"/>
          </p:cNvGraphicFramePr>
          <p:nvPr/>
        </p:nvGraphicFramePr>
        <p:xfrm>
          <a:off x="1724025" y="5776913"/>
          <a:ext cx="3716338" cy="633412"/>
        </p:xfrm>
        <a:graphic>
          <a:graphicData uri="http://schemas.openxmlformats.org/presentationml/2006/ole">
            <mc:AlternateContent xmlns:mc="http://schemas.openxmlformats.org/markup-compatibility/2006">
              <mc:Choice xmlns:v="urn:schemas-microsoft-com:vml" Requires="v">
                <p:oleObj name="EcuaciÛn" r:id="rId4" imgW="1638300" imgH="279400" progId="Equation.3">
                  <p:embed/>
                </p:oleObj>
              </mc:Choice>
              <mc:Fallback>
                <p:oleObj name="EcuaciÛn" r:id="rId4" imgW="16383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025" y="5776913"/>
                        <a:ext cx="3716338" cy="6334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99333" name="Rectangle 8"/>
          <p:cNvSpPr>
            <a:spLocks noChangeArrowheads="1"/>
          </p:cNvSpPr>
          <p:nvPr/>
        </p:nvSpPr>
        <p:spPr bwMode="auto">
          <a:xfrm>
            <a:off x="-1270000" y="4927600"/>
            <a:ext cx="10033000" cy="800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 name="Text Box 2">
            <a:extLst>
              <a:ext uri="{FF2B5EF4-FFF2-40B4-BE49-F238E27FC236}">
                <a16:creationId xmlns:a16="http://schemas.microsoft.com/office/drawing/2014/main" id="{95BD330C-BFC1-3540-A3F1-20EC1DC617D3}"/>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45935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creen Shot 2014-09-17 at 9.14.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77415"/>
          </a:xfrm>
          <a:prstGeom prst="rect">
            <a:avLst/>
          </a:prstGeom>
        </p:spPr>
      </p:pic>
    </p:spTree>
    <p:extLst>
      <p:ext uri="{BB962C8B-B14F-4D97-AF65-F5344CB8AC3E}">
        <p14:creationId xmlns:p14="http://schemas.microsoft.com/office/powerpoint/2010/main" val="266469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p:cNvPicPr>
            <a:picLocks noGrp="1" noChangeAspect="1" noChangeArrowheads="1"/>
          </p:cNvPicPr>
          <p:nvPr>
            <p:ph type="body" idx="1"/>
          </p:nvPr>
        </p:nvPicPr>
        <p:blipFill>
          <a:blip r:embed="rId3"/>
          <a:srcRect/>
          <a:stretch>
            <a:fillRect/>
          </a:stretch>
        </p:blipFill>
        <p:spPr bwMode="auto">
          <a:xfrm>
            <a:off x="-1130300" y="800100"/>
            <a:ext cx="8077200" cy="4525963"/>
          </a:xfrm>
          <a:noFill/>
          <a:ln>
            <a:miter lim="800000"/>
            <a:headEnd/>
            <a:tailEnd/>
          </a:ln>
        </p:spPr>
      </p:pic>
      <p:sp>
        <p:nvSpPr>
          <p:cNvPr id="97284" name="Rectangle 5"/>
          <p:cNvSpPr>
            <a:spLocks noChangeArrowheads="1"/>
          </p:cNvSpPr>
          <p:nvPr/>
        </p:nvSpPr>
        <p:spPr bwMode="auto">
          <a:xfrm>
            <a:off x="-1270000" y="825500"/>
            <a:ext cx="3086100" cy="49022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 name="Text Box 2"/>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extLst>
      <p:ext uri="{BB962C8B-B14F-4D97-AF65-F5344CB8AC3E}">
        <p14:creationId xmlns:p14="http://schemas.microsoft.com/office/powerpoint/2010/main" val="409934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2"/>
          <p:cNvSpPr txBox="1">
            <a:spLocks noChangeArrowheads="1"/>
          </p:cNvSpPr>
          <p:nvPr/>
        </p:nvSpPr>
        <p:spPr bwMode="auto">
          <a:xfrm>
            <a:off x="3754602" y="1046871"/>
            <a:ext cx="243368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Imagen digital a color</a:t>
            </a:r>
            <a:endParaRPr lang="en-US" dirty="0">
              <a:solidFill>
                <a:srgbClr val="3333CC"/>
              </a:solidFill>
            </a:endParaRPr>
          </a:p>
        </p:txBody>
      </p:sp>
      <p:graphicFrame>
        <p:nvGraphicFramePr>
          <p:cNvPr id="101378" name="Object 2"/>
          <p:cNvGraphicFramePr>
            <a:graphicFrameLocks noGrp="1" noChangeAspect="1"/>
          </p:cNvGraphicFramePr>
          <p:nvPr>
            <p:ph/>
          </p:nvPr>
        </p:nvGraphicFramePr>
        <p:xfrm>
          <a:off x="609600" y="1597025"/>
          <a:ext cx="7829550" cy="3725863"/>
        </p:xfrm>
        <a:graphic>
          <a:graphicData uri="http://schemas.openxmlformats.org/presentationml/2006/ole">
            <mc:AlternateContent xmlns:mc="http://schemas.openxmlformats.org/markup-compatibility/2006">
              <mc:Choice xmlns:v="urn:schemas-microsoft-com:vml" Requires="v">
                <p:oleObj name="CorelPhotoPaint.Image.11" r:id="rId3" imgW="4012530" imgH="1909414" progId="">
                  <p:embed/>
                </p:oleObj>
              </mc:Choice>
              <mc:Fallback>
                <p:oleObj name="CorelPhotoPaint.Image.11" r:id="rId3" imgW="4012530" imgH="1909414" progId="">
                  <p:embed/>
                  <p:pic>
                    <p:nvPicPr>
                      <p:cNvPr id="101378"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97025"/>
                        <a:ext cx="7829550" cy="372586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5"/>
              </a:rPr>
              <a:t>Digital Image Processing Using MATLAB, 2nd edition. Gatesmark Publishing.</a:t>
            </a:r>
            <a:endParaRPr lang="en-US" sz="1000" dirty="0">
              <a:solidFill>
                <a:schemeClr val="bg1">
                  <a:lumMod val="50000"/>
                </a:schemeClr>
              </a:solidFill>
            </a:endParaRPr>
          </a:p>
        </p:txBody>
      </p:sp>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1/2  ]</a:t>
            </a:r>
            <a:endParaRPr lang="en-US" dirty="0">
              <a:solidFill>
                <a:srgbClr val="3333CC"/>
              </a:solidFill>
            </a:endParaRPr>
          </a:p>
        </p:txBody>
      </p:sp>
      <p:sp>
        <p:nvSpPr>
          <p:cNvPr id="6" name="Text Box 2">
            <a:extLst>
              <a:ext uri="{FF2B5EF4-FFF2-40B4-BE49-F238E27FC236}">
                <a16:creationId xmlns:a16="http://schemas.microsoft.com/office/drawing/2014/main" id="{85DEB3A2-8465-F248-9AC1-277510AB8086}"/>
              </a:ext>
            </a:extLst>
          </p:cNvPr>
          <p:cNvSpPr txBox="1">
            <a:spLocks noChangeArrowheads="1"/>
          </p:cNvSpPr>
          <p:nvPr/>
        </p:nvSpPr>
        <p:spPr bwMode="auto">
          <a:xfrm>
            <a:off x="609600" y="5594112"/>
            <a:ext cx="8210843" cy="923330"/>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tres matrices de NxM pixeles, una para cada color (R,G,B). Así, el color del pixel (i,j) queda definido por el color dado por R(i,j), G(i,j) y B(i,j).</a:t>
            </a:r>
            <a:endParaRPr lang="en-US" dirty="0">
              <a:solidFill>
                <a:srgbClr val="3333CC"/>
              </a:solidFill>
            </a:endParaRPr>
          </a:p>
        </p:txBody>
      </p:sp>
      <p:sp>
        <p:nvSpPr>
          <p:cNvPr id="2" name="Rectangle 1">
            <a:extLst>
              <a:ext uri="{FF2B5EF4-FFF2-40B4-BE49-F238E27FC236}">
                <a16:creationId xmlns:a16="http://schemas.microsoft.com/office/drawing/2014/main" id="{62CE56C9-81BF-4640-B91B-5B2CBF97A337}"/>
              </a:ext>
            </a:extLst>
          </p:cNvPr>
          <p:cNvSpPr/>
          <p:nvPr/>
        </p:nvSpPr>
        <p:spPr>
          <a:xfrm>
            <a:off x="4862284" y="4782845"/>
            <a:ext cx="319318" cy="369332"/>
          </a:xfrm>
          <a:prstGeom prst="rect">
            <a:avLst/>
          </a:prstGeom>
        </p:spPr>
        <p:txBody>
          <a:bodyPr wrap="square">
            <a:spAutoFit/>
          </a:bodyPr>
          <a:lstStyle/>
          <a:p>
            <a:r>
              <a:rPr lang="es-CL" dirty="0">
                <a:solidFill>
                  <a:srgbClr val="FF0000"/>
                </a:solidFill>
              </a:rPr>
              <a:t>R</a:t>
            </a:r>
            <a:endParaRPr lang="en-US" dirty="0">
              <a:solidFill>
                <a:srgbClr val="FF0000"/>
              </a:solidFill>
            </a:endParaRPr>
          </a:p>
        </p:txBody>
      </p:sp>
      <p:sp>
        <p:nvSpPr>
          <p:cNvPr id="8" name="Rectangle 7">
            <a:extLst>
              <a:ext uri="{FF2B5EF4-FFF2-40B4-BE49-F238E27FC236}">
                <a16:creationId xmlns:a16="http://schemas.microsoft.com/office/drawing/2014/main" id="{FBE1988B-C0C6-E44C-B31B-7394CADE8623}"/>
              </a:ext>
            </a:extLst>
          </p:cNvPr>
          <p:cNvSpPr/>
          <p:nvPr/>
        </p:nvSpPr>
        <p:spPr>
          <a:xfrm>
            <a:off x="5348508" y="4340162"/>
            <a:ext cx="319318" cy="369332"/>
          </a:xfrm>
          <a:prstGeom prst="rect">
            <a:avLst/>
          </a:prstGeom>
        </p:spPr>
        <p:txBody>
          <a:bodyPr wrap="square">
            <a:spAutoFit/>
          </a:bodyPr>
          <a:lstStyle/>
          <a:p>
            <a:r>
              <a:rPr lang="es-CL" dirty="0">
                <a:solidFill>
                  <a:srgbClr val="36FF00"/>
                </a:solidFill>
              </a:rPr>
              <a:t>G</a:t>
            </a:r>
            <a:endParaRPr lang="en-US" dirty="0">
              <a:solidFill>
                <a:srgbClr val="36FF00"/>
              </a:solidFill>
            </a:endParaRPr>
          </a:p>
        </p:txBody>
      </p:sp>
      <p:sp>
        <p:nvSpPr>
          <p:cNvPr id="9" name="Rectangle 8">
            <a:extLst>
              <a:ext uri="{FF2B5EF4-FFF2-40B4-BE49-F238E27FC236}">
                <a16:creationId xmlns:a16="http://schemas.microsoft.com/office/drawing/2014/main" id="{0B465CB8-0046-6548-9D4D-C9C1FF3E8DD6}"/>
              </a:ext>
            </a:extLst>
          </p:cNvPr>
          <p:cNvSpPr/>
          <p:nvPr/>
        </p:nvSpPr>
        <p:spPr>
          <a:xfrm>
            <a:off x="5868966" y="3861188"/>
            <a:ext cx="319318" cy="369332"/>
          </a:xfrm>
          <a:prstGeom prst="rect">
            <a:avLst/>
          </a:prstGeom>
        </p:spPr>
        <p:txBody>
          <a:bodyPr wrap="square">
            <a:spAutoFit/>
          </a:bodyPr>
          <a:lstStyle/>
          <a:p>
            <a:r>
              <a:rPr lang="es-CL" dirty="0">
                <a:solidFill>
                  <a:srgbClr val="3333CC"/>
                </a:solidFill>
              </a:rPr>
              <a:t>B</a:t>
            </a:r>
            <a:endParaRPr lang="en-US" dirty="0"/>
          </a:p>
        </p:txBody>
      </p:sp>
    </p:spTree>
    <p:extLst>
      <p:ext uri="{BB962C8B-B14F-4D97-AF65-F5344CB8AC3E}">
        <p14:creationId xmlns:p14="http://schemas.microsoft.com/office/powerpoint/2010/main" val="684363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2/2  ]</a:t>
            </a:r>
            <a:endParaRPr lang="en-US" dirty="0">
              <a:solidFill>
                <a:srgbClr val="3333CC"/>
              </a:solidFill>
            </a:endParaRPr>
          </a:p>
        </p:txBody>
      </p:sp>
      <p:pic>
        <p:nvPicPr>
          <p:cNvPr id="7" name="Picture 6">
            <a:extLst>
              <a:ext uri="{FF2B5EF4-FFF2-40B4-BE49-F238E27FC236}">
                <a16:creationId xmlns:a16="http://schemas.microsoft.com/office/drawing/2014/main" id="{C6F392B3-5C61-A247-BDBD-875C13C7E5F8}"/>
              </a:ext>
            </a:extLst>
          </p:cNvPr>
          <p:cNvPicPr>
            <a:picLocks noChangeAspect="1"/>
          </p:cNvPicPr>
          <p:nvPr/>
        </p:nvPicPr>
        <p:blipFill>
          <a:blip r:embed="rId3"/>
          <a:stretch>
            <a:fillRect/>
          </a:stretch>
        </p:blipFill>
        <p:spPr>
          <a:xfrm>
            <a:off x="176214" y="1301942"/>
            <a:ext cx="5375570" cy="3959371"/>
          </a:xfrm>
          <a:prstGeom prst="rect">
            <a:avLst/>
          </a:prstGeom>
        </p:spPr>
      </p:pic>
      <p:sp>
        <p:nvSpPr>
          <p:cNvPr id="8" name="Rectangle 7">
            <a:extLst>
              <a:ext uri="{FF2B5EF4-FFF2-40B4-BE49-F238E27FC236}">
                <a16:creationId xmlns:a16="http://schemas.microsoft.com/office/drawing/2014/main" id="{38A901B5-1D27-B347-B693-9FCFAC202C21}"/>
              </a:ext>
            </a:extLst>
          </p:cNvPr>
          <p:cNvSpPr/>
          <p:nvPr/>
        </p:nvSpPr>
        <p:spPr>
          <a:xfrm>
            <a:off x="176213" y="724482"/>
            <a:ext cx="1298753" cy="369332"/>
          </a:xfrm>
          <a:prstGeom prst="rect">
            <a:avLst/>
          </a:prstGeom>
        </p:spPr>
        <p:txBody>
          <a:bodyPr wrap="none">
            <a:spAutoFit/>
          </a:bodyPr>
          <a:lstStyle/>
          <a:p>
            <a:r>
              <a:rPr lang="es-CL" dirty="0">
                <a:solidFill>
                  <a:srgbClr val="3333CC"/>
                </a:solidFill>
              </a:rPr>
              <a:t>Imagen (X)</a:t>
            </a:r>
            <a:endParaRPr lang="en-US" dirty="0"/>
          </a:p>
        </p:txBody>
      </p:sp>
      <p:pic>
        <p:nvPicPr>
          <p:cNvPr id="10" name="Picture 9">
            <a:extLst>
              <a:ext uri="{FF2B5EF4-FFF2-40B4-BE49-F238E27FC236}">
                <a16:creationId xmlns:a16="http://schemas.microsoft.com/office/drawing/2014/main" id="{F2B3E905-0549-674B-A2FE-98A5B230B8A4}"/>
              </a:ext>
            </a:extLst>
          </p:cNvPr>
          <p:cNvPicPr>
            <a:picLocks noChangeAspect="1"/>
          </p:cNvPicPr>
          <p:nvPr/>
        </p:nvPicPr>
        <p:blipFill>
          <a:blip r:embed="rId4"/>
          <a:stretch>
            <a:fillRect/>
          </a:stretch>
        </p:blipFill>
        <p:spPr>
          <a:xfrm>
            <a:off x="5675795" y="1994678"/>
            <a:ext cx="3479800" cy="2362200"/>
          </a:xfrm>
          <a:prstGeom prst="rect">
            <a:avLst/>
          </a:prstGeom>
        </p:spPr>
      </p:pic>
      <p:sp>
        <p:nvSpPr>
          <p:cNvPr id="13" name="Rectangle 12">
            <a:extLst>
              <a:ext uri="{FF2B5EF4-FFF2-40B4-BE49-F238E27FC236}">
                <a16:creationId xmlns:a16="http://schemas.microsoft.com/office/drawing/2014/main" id="{85B2B5C8-256A-C24F-AEC4-4DF7810760FC}"/>
              </a:ext>
            </a:extLst>
          </p:cNvPr>
          <p:cNvSpPr/>
          <p:nvPr/>
        </p:nvSpPr>
        <p:spPr>
          <a:xfrm>
            <a:off x="5675795" y="1523996"/>
            <a:ext cx="831061" cy="369332"/>
          </a:xfrm>
          <a:prstGeom prst="rect">
            <a:avLst/>
          </a:prstGeom>
        </p:spPr>
        <p:txBody>
          <a:bodyPr wrap="none">
            <a:spAutoFit/>
          </a:bodyPr>
          <a:lstStyle/>
          <a:p>
            <a:r>
              <a:rPr lang="es-CL" dirty="0">
                <a:solidFill>
                  <a:srgbClr val="3333CC"/>
                </a:solidFill>
              </a:rPr>
              <a:t>Paleta</a:t>
            </a:r>
            <a:endParaRPr lang="en-US" dirty="0"/>
          </a:p>
        </p:txBody>
      </p:sp>
      <p:sp>
        <p:nvSpPr>
          <p:cNvPr id="14" name="Text Box 2">
            <a:extLst>
              <a:ext uri="{FF2B5EF4-FFF2-40B4-BE49-F238E27FC236}">
                <a16:creationId xmlns:a16="http://schemas.microsoft.com/office/drawing/2014/main" id="{9A898E81-7F1E-CD49-BFA2-39EE6EF7C693}"/>
              </a:ext>
            </a:extLst>
          </p:cNvPr>
          <p:cNvSpPr txBox="1">
            <a:spLocks noChangeArrowheads="1"/>
          </p:cNvSpPr>
          <p:nvPr/>
        </p:nvSpPr>
        <p:spPr bwMode="auto">
          <a:xfrm>
            <a:off x="609600" y="5340890"/>
            <a:ext cx="8210843" cy="1200329"/>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una matriz X de NxM pixeles que almacena índices de 0 a n-1, y una paleta de colores almacenada como una matriz de n x 3 elementos. Así, el color del pixel (i,j) de la imagen está definido en la fila k de la paleta, donde k = X(i,j).</a:t>
            </a:r>
            <a:endParaRPr lang="en-US" dirty="0">
              <a:solidFill>
                <a:srgbClr val="3333CC"/>
              </a:solidFill>
            </a:endParaRPr>
          </a:p>
        </p:txBody>
      </p:sp>
      <p:grpSp>
        <p:nvGrpSpPr>
          <p:cNvPr id="20" name="Group 19">
            <a:extLst>
              <a:ext uri="{FF2B5EF4-FFF2-40B4-BE49-F238E27FC236}">
                <a16:creationId xmlns:a16="http://schemas.microsoft.com/office/drawing/2014/main" id="{B000DC34-7C5E-1544-BF93-2630DD098CD2}"/>
              </a:ext>
            </a:extLst>
          </p:cNvPr>
          <p:cNvGrpSpPr/>
          <p:nvPr/>
        </p:nvGrpSpPr>
        <p:grpSpPr>
          <a:xfrm>
            <a:off x="3924887" y="2076064"/>
            <a:ext cx="5120639" cy="1214553"/>
            <a:chOff x="3924887" y="2329286"/>
            <a:chExt cx="5120639" cy="1214553"/>
          </a:xfrm>
        </p:grpSpPr>
        <p:sp>
          <p:nvSpPr>
            <p:cNvPr id="11" name="Oval 10">
              <a:extLst>
                <a:ext uri="{FF2B5EF4-FFF2-40B4-BE49-F238E27FC236}">
                  <a16:creationId xmlns:a16="http://schemas.microsoft.com/office/drawing/2014/main" id="{E7FAE832-63D3-6441-B4FC-2E6EE5D69E13}"/>
                </a:ext>
              </a:extLst>
            </p:cNvPr>
            <p:cNvSpPr/>
            <p:nvPr/>
          </p:nvSpPr>
          <p:spPr>
            <a:xfrm>
              <a:off x="3924887" y="2329286"/>
              <a:ext cx="309489" cy="30949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C8F0C2F-66EB-0C44-A3C6-BF2B090604E4}"/>
                </a:ext>
              </a:extLst>
            </p:cNvPr>
            <p:cNvCxnSpPr>
              <a:cxnSpLocks/>
              <a:stCxn id="11" idx="5"/>
            </p:cNvCxnSpPr>
            <p:nvPr/>
          </p:nvCxnSpPr>
          <p:spPr>
            <a:xfrm>
              <a:off x="4189052" y="2593452"/>
              <a:ext cx="1691243" cy="8355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8814C594-BB00-4841-AF58-06BAB009EFFC}"/>
                </a:ext>
              </a:extLst>
            </p:cNvPr>
            <p:cNvSpPr/>
            <p:nvPr/>
          </p:nvSpPr>
          <p:spPr>
            <a:xfrm>
              <a:off x="6506856" y="3291839"/>
              <a:ext cx="2538670" cy="2520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68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0546" y="3092325"/>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2477427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00px-HSV_color_solid_cylinder_alpha_lowgam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65" y="872062"/>
            <a:ext cx="7078156" cy="5308617"/>
          </a:xfrm>
          <a:prstGeom prst="rect">
            <a:avLst/>
          </a:prstGeom>
        </p:spPr>
      </p:pic>
      <p:sp>
        <p:nvSpPr>
          <p:cNvPr id="4" name="Text Box 2">
            <a:extLst>
              <a:ext uri="{FF2B5EF4-FFF2-40B4-BE49-F238E27FC236}">
                <a16:creationId xmlns:a16="http://schemas.microsoft.com/office/drawing/2014/main" id="{D1E949E9-3107-CC4A-9B5B-2032254C1BCB}"/>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1668122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772187" y="1787575"/>
            <a:ext cx="3888052" cy="369332"/>
          </a:xfrm>
          <a:prstGeom prst="rect">
            <a:avLst/>
          </a:prstGeom>
          <a:noFill/>
          <a:ln w="9525">
            <a:noFill/>
            <a:miter lim="800000"/>
            <a:headEnd/>
            <a:tailEnd/>
          </a:ln>
        </p:spPr>
        <p:txBody>
          <a:bodyPr wrap="none">
            <a:prstTxWarp prst="textNoShape">
              <a:avLst/>
            </a:prstTxWarp>
            <a:spAutoFit/>
          </a:bodyPr>
          <a:lstStyle/>
          <a:p>
            <a:r>
              <a:rPr lang="en-US" b="0" i="0" dirty="0">
                <a:solidFill>
                  <a:srgbClr val="273B4C"/>
                </a:solidFill>
                <a:effectLst/>
                <a:latin typeface="Inter"/>
                <a:hlinkClick r:id="rId3"/>
              </a:rPr>
              <a:t>https://</a:t>
            </a:r>
            <a:r>
              <a:rPr lang="en-US" b="0" i="0" dirty="0" err="1">
                <a:solidFill>
                  <a:srgbClr val="273B4C"/>
                </a:solidFill>
                <a:effectLst/>
                <a:latin typeface="Inter"/>
                <a:hlinkClick r:id="rId3"/>
              </a:rPr>
              <a:t>url-</a:t>
            </a:r>
            <a:r>
              <a:rPr lang="en-US" b="0" i="0" u="none" strike="noStrike" dirty="0" err="1">
                <a:effectLst/>
                <a:latin typeface="Inter"/>
                <a:hlinkClick r:id="rId3"/>
              </a:rPr>
              <a:t>decode.com</a:t>
            </a:r>
            <a:r>
              <a:rPr lang="en-US" b="0" i="0" u="none" strike="noStrike" dirty="0">
                <a:effectLst/>
                <a:latin typeface="Inter"/>
                <a:hlinkClick r:id="rId3"/>
              </a:rPr>
              <a:t>/tool/hsv-to-rgb</a:t>
            </a:r>
            <a:endParaRPr lang="es-ES" dirty="0">
              <a:solidFill>
                <a:srgbClr val="0000FF"/>
              </a:solidFill>
            </a:endParaRPr>
          </a:p>
        </p:txBody>
      </p:sp>
      <p:sp>
        <p:nvSpPr>
          <p:cNvPr id="109571" name="Text Box 3"/>
          <p:cNvSpPr txBox="1">
            <a:spLocks noChangeArrowheads="1"/>
          </p:cNvSpPr>
          <p:nvPr/>
        </p:nvSpPr>
        <p:spPr bwMode="auto">
          <a:xfrm>
            <a:off x="695325" y="1065213"/>
            <a:ext cx="20208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Color Picker Tool:</a:t>
            </a:r>
            <a:endParaRPr lang="es-ES">
              <a:solidFill>
                <a:srgbClr val="0000FF"/>
              </a:solidFill>
            </a:endParaRPr>
          </a:p>
        </p:txBody>
      </p:sp>
      <p:pic>
        <p:nvPicPr>
          <p:cNvPr id="109572" name="Picture 4" descr="A screenshot of the Yahoo Color Picker.">
            <a:hlinkClick r:id="rId4" tooltip="A screenshot of the Yahoo Color Picker."/>
          </p:cNvPr>
          <p:cNvPicPr>
            <a:picLocks noChangeAspect="1" noChangeArrowheads="1"/>
          </p:cNvPicPr>
          <p:nvPr/>
        </p:nvPicPr>
        <p:blipFill>
          <a:blip r:embed="rId5"/>
          <a:srcRect/>
          <a:stretch>
            <a:fillRect/>
          </a:stretch>
        </p:blipFill>
        <p:spPr bwMode="auto">
          <a:xfrm>
            <a:off x="1920875" y="2878138"/>
            <a:ext cx="4708525" cy="3155950"/>
          </a:xfrm>
          <a:prstGeom prst="rect">
            <a:avLst/>
          </a:prstGeom>
          <a:noFill/>
          <a:ln w="9525">
            <a:noFill/>
            <a:miter lim="800000"/>
            <a:headEnd/>
            <a:tailEnd/>
          </a:ln>
        </p:spPr>
      </p:pic>
      <p:cxnSp>
        <p:nvCxnSpPr>
          <p:cNvPr id="3" name="Straight Arrow Connector 2"/>
          <p:cNvCxnSpPr/>
          <p:nvPr/>
        </p:nvCxnSpPr>
        <p:spPr>
          <a:xfrm flipV="1">
            <a:off x="2235200" y="6451600"/>
            <a:ext cx="2540000"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320821" y="325122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113816" y="323429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44533" y="2794000"/>
            <a:ext cx="335699" cy="369332"/>
          </a:xfrm>
          <a:prstGeom prst="rect">
            <a:avLst/>
          </a:prstGeom>
          <a:noFill/>
        </p:spPr>
        <p:txBody>
          <a:bodyPr wrap="none" rtlCol="0">
            <a:spAutoFit/>
          </a:bodyPr>
          <a:lstStyle/>
          <a:p>
            <a:r>
              <a:rPr lang="en-US" dirty="0"/>
              <a:t>H</a:t>
            </a:r>
          </a:p>
        </p:txBody>
      </p:sp>
      <p:sp>
        <p:nvSpPr>
          <p:cNvPr id="12" name="TextBox 11"/>
          <p:cNvSpPr txBox="1"/>
          <p:nvPr/>
        </p:nvSpPr>
        <p:spPr>
          <a:xfrm>
            <a:off x="4910666" y="6265333"/>
            <a:ext cx="295686" cy="369332"/>
          </a:xfrm>
          <a:prstGeom prst="rect">
            <a:avLst/>
          </a:prstGeom>
          <a:noFill/>
        </p:spPr>
        <p:txBody>
          <a:bodyPr wrap="none" rtlCol="0">
            <a:spAutoFit/>
          </a:bodyPr>
          <a:lstStyle/>
          <a:p>
            <a:r>
              <a:rPr lang="en-US" dirty="0"/>
              <a:t>S</a:t>
            </a:r>
          </a:p>
        </p:txBody>
      </p:sp>
      <p:sp>
        <p:nvSpPr>
          <p:cNvPr id="13" name="TextBox 12"/>
          <p:cNvSpPr txBox="1"/>
          <p:nvPr/>
        </p:nvSpPr>
        <p:spPr>
          <a:xfrm>
            <a:off x="965199" y="4165600"/>
            <a:ext cx="335699" cy="369332"/>
          </a:xfrm>
          <a:prstGeom prst="rect">
            <a:avLst/>
          </a:prstGeom>
          <a:noFill/>
        </p:spPr>
        <p:txBody>
          <a:bodyPr wrap="none" rtlCol="0">
            <a:spAutoFit/>
          </a:bodyPr>
          <a:lstStyle/>
          <a:p>
            <a:r>
              <a:rPr lang="en-US" dirty="0"/>
              <a:t>V</a:t>
            </a:r>
          </a:p>
        </p:txBody>
      </p:sp>
      <p:sp>
        <p:nvSpPr>
          <p:cNvPr id="14" name="Text Box 2">
            <a:extLst>
              <a:ext uri="{FF2B5EF4-FFF2-40B4-BE49-F238E27FC236}">
                <a16:creationId xmlns:a16="http://schemas.microsoft.com/office/drawing/2014/main" id="{BC527D8D-510F-1C46-8E7E-07DD19122CA9}"/>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566173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sv-sampl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76" y="1625599"/>
            <a:ext cx="4675090" cy="3555702"/>
          </a:xfrm>
          <a:prstGeom prst="rect">
            <a:avLst/>
          </a:prstGeom>
        </p:spPr>
      </p:pic>
      <p:sp>
        <p:nvSpPr>
          <p:cNvPr id="4" name="Text Box 2">
            <a:extLst>
              <a:ext uri="{FF2B5EF4-FFF2-40B4-BE49-F238E27FC236}">
                <a16:creationId xmlns:a16="http://schemas.microsoft.com/office/drawing/2014/main" id="{5C246A71-A79B-5448-9EA9-5BF271E323D2}"/>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935280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14 at 10.1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86" y="767216"/>
            <a:ext cx="5808134" cy="3584708"/>
          </a:xfrm>
          <a:prstGeom prst="rect">
            <a:avLst/>
          </a:prstGeom>
        </p:spPr>
      </p:pic>
      <p:pic>
        <p:nvPicPr>
          <p:cNvPr id="5" name="Picture 4" descr="Screen Shot 2015-10-14 at 10.1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461" y="2154765"/>
            <a:ext cx="4305300" cy="4330700"/>
          </a:xfrm>
          <a:prstGeom prst="rect">
            <a:avLst/>
          </a:prstGeom>
        </p:spPr>
      </p:pic>
      <p:sp>
        <p:nvSpPr>
          <p:cNvPr id="7" name="Rectangle 6"/>
          <p:cNvSpPr/>
          <p:nvPr/>
        </p:nvSpPr>
        <p:spPr>
          <a:xfrm>
            <a:off x="541866" y="474133"/>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2">
            <a:extLst>
              <a:ext uri="{FF2B5EF4-FFF2-40B4-BE49-F238E27FC236}">
                <a16:creationId xmlns:a16="http://schemas.microsoft.com/office/drawing/2014/main" id="{60E51699-DFD3-9F4C-AE44-1F0C1B82F2FE}"/>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
        <p:nvSpPr>
          <p:cNvPr id="6" name="Text Box 5"/>
          <p:cNvSpPr txBox="1">
            <a:spLocks noChangeArrowheads="1"/>
          </p:cNvSpPr>
          <p:nvPr/>
        </p:nvSpPr>
        <p:spPr bwMode="auto">
          <a:xfrm>
            <a:off x="123079" y="737456"/>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RGB a HSV</a:t>
            </a:r>
            <a:endParaRPr lang="en-US" sz="2800" dirty="0">
              <a:solidFill>
                <a:srgbClr val="3333CC"/>
              </a:solidFill>
            </a:endParaRPr>
          </a:p>
        </p:txBody>
      </p:sp>
    </p:spTree>
    <p:extLst>
      <p:ext uri="{BB962C8B-B14F-4D97-AF65-F5344CB8AC3E}">
        <p14:creationId xmlns:p14="http://schemas.microsoft.com/office/powerpoint/2010/main" val="3776094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0-14 at 10.16.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774700"/>
            <a:ext cx="6362700" cy="5308600"/>
          </a:xfrm>
          <a:prstGeom prst="rect">
            <a:avLst/>
          </a:prstGeom>
        </p:spPr>
      </p:pic>
      <p:sp>
        <p:nvSpPr>
          <p:cNvPr id="7" name="Rectangle 6"/>
          <p:cNvSpPr/>
          <p:nvPr/>
        </p:nvSpPr>
        <p:spPr>
          <a:xfrm>
            <a:off x="1439336" y="711198"/>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Box 5">
            <a:extLst>
              <a:ext uri="{FF2B5EF4-FFF2-40B4-BE49-F238E27FC236}">
                <a16:creationId xmlns:a16="http://schemas.microsoft.com/office/drawing/2014/main" id="{3E4FAE50-B8B6-1B42-B1BC-B9192383B53C}"/>
              </a:ext>
            </a:extLst>
          </p:cNvPr>
          <p:cNvSpPr txBox="1">
            <a:spLocks noChangeArrowheads="1"/>
          </p:cNvSpPr>
          <p:nvPr/>
        </p:nvSpPr>
        <p:spPr bwMode="auto">
          <a:xfrm>
            <a:off x="176213" y="711198"/>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HSV a RGB</a:t>
            </a:r>
            <a:endParaRPr lang="en-US" sz="2800" dirty="0">
              <a:solidFill>
                <a:srgbClr val="3333CC"/>
              </a:solidFill>
            </a:endParaRPr>
          </a:p>
        </p:txBody>
      </p:sp>
      <p:sp>
        <p:nvSpPr>
          <p:cNvPr id="8" name="Text Box 2">
            <a:extLst>
              <a:ext uri="{FF2B5EF4-FFF2-40B4-BE49-F238E27FC236}">
                <a16:creationId xmlns:a16="http://schemas.microsoft.com/office/drawing/2014/main" id="{B7D9A631-F10E-A54E-B4F5-716D5DDDD927}"/>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477736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219103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Lightroom Demo ]</a:t>
            </a:r>
            <a:endParaRPr lang="en-US" dirty="0">
              <a:solidFill>
                <a:srgbClr val="3333CC"/>
              </a:solidFill>
            </a:endParaRPr>
          </a:p>
        </p:txBody>
      </p:sp>
    </p:spTree>
    <p:extLst>
      <p:ext uri="{BB962C8B-B14F-4D97-AF65-F5344CB8AC3E}">
        <p14:creationId xmlns:p14="http://schemas.microsoft.com/office/powerpoint/2010/main" val="208705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3863" y="-33907"/>
            <a:ext cx="9347158" cy="6976575"/>
          </a:xfrm>
          <a:prstGeom prst="rect">
            <a:avLst/>
          </a:prstGeom>
          <a:solidFill>
            <a:srgbClr val="00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860" y="-50837"/>
            <a:ext cx="9347158" cy="6976575"/>
          </a:xfrm>
          <a:prstGeom prst="rect">
            <a:avLst/>
          </a:prstGeom>
          <a:solidFill>
            <a:srgbClr val="61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0790" y="-50834"/>
            <a:ext cx="9347158" cy="6976575"/>
          </a:xfrm>
          <a:prstGeom prst="rect">
            <a:avLst/>
          </a:prstGeom>
          <a:solidFill>
            <a:srgbClr val="00A4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32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3000"/>
                                        <p:tgtEl>
                                          <p:spTgt spid="3"/>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3000"/>
                                        <p:tgtEl>
                                          <p:spTgt spid="22"/>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edge">
                                      <p:cBhvr>
                                        <p:cTn id="15" dur="3000"/>
                                        <p:tgtEl>
                                          <p:spTgt spid="23"/>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edge">
                                      <p:cBhvr>
                                        <p:cTn id="19"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568887" y="2275897"/>
            <a:ext cx="40062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mejorar una imagen a color ]</a:t>
            </a:r>
            <a:endParaRPr lang="en-US" dirty="0">
              <a:solidFill>
                <a:srgbClr val="3333CC"/>
              </a:solidFill>
            </a:endParaRPr>
          </a:p>
        </p:txBody>
      </p:sp>
      <p:pic>
        <p:nvPicPr>
          <p:cNvPr id="3" name="Picture 2">
            <a:extLst>
              <a:ext uri="{FF2B5EF4-FFF2-40B4-BE49-F238E27FC236}">
                <a16:creationId xmlns:a16="http://schemas.microsoft.com/office/drawing/2014/main" id="{3D4B7CA5-5F21-E542-964D-F48C9D39D52B}"/>
              </a:ext>
            </a:extLst>
          </p:cNvPr>
          <p:cNvPicPr>
            <a:picLocks noChangeAspect="1"/>
          </p:cNvPicPr>
          <p:nvPr/>
        </p:nvPicPr>
        <p:blipFill>
          <a:blip r:embed="rId2"/>
          <a:stretch>
            <a:fillRect/>
          </a:stretch>
        </p:blipFill>
        <p:spPr>
          <a:xfrm>
            <a:off x="509814" y="3126533"/>
            <a:ext cx="3492614" cy="2604761"/>
          </a:xfrm>
          <a:prstGeom prst="rect">
            <a:avLst/>
          </a:prstGeom>
        </p:spPr>
      </p:pic>
      <p:grpSp>
        <p:nvGrpSpPr>
          <p:cNvPr id="8" name="Group 7">
            <a:extLst>
              <a:ext uri="{FF2B5EF4-FFF2-40B4-BE49-F238E27FC236}">
                <a16:creationId xmlns:a16="http://schemas.microsoft.com/office/drawing/2014/main" id="{D876E420-5DFC-8D47-9878-36B1465ECDE1}"/>
              </a:ext>
            </a:extLst>
          </p:cNvPr>
          <p:cNvGrpSpPr/>
          <p:nvPr/>
        </p:nvGrpSpPr>
        <p:grpSpPr>
          <a:xfrm>
            <a:off x="4376058" y="3126533"/>
            <a:ext cx="4252251" cy="2616521"/>
            <a:chOff x="4376058" y="3126533"/>
            <a:chExt cx="4252251" cy="2616521"/>
          </a:xfrm>
        </p:grpSpPr>
        <p:pic>
          <p:nvPicPr>
            <p:cNvPr id="6" name="Picture 5">
              <a:extLst>
                <a:ext uri="{FF2B5EF4-FFF2-40B4-BE49-F238E27FC236}">
                  <a16:creationId xmlns:a16="http://schemas.microsoft.com/office/drawing/2014/main" id="{99190354-80C6-E64B-96E4-BCEE46D6A72E}"/>
                </a:ext>
              </a:extLst>
            </p:cNvPr>
            <p:cNvPicPr>
              <a:picLocks noChangeAspect="1"/>
            </p:cNvPicPr>
            <p:nvPr/>
          </p:nvPicPr>
          <p:blipFill>
            <a:blip r:embed="rId3"/>
            <a:stretch>
              <a:fillRect/>
            </a:stretch>
          </p:blipFill>
          <p:spPr>
            <a:xfrm>
              <a:off x="5141574" y="3126533"/>
              <a:ext cx="3486735" cy="2616521"/>
            </a:xfrm>
            <a:prstGeom prst="rect">
              <a:avLst/>
            </a:prstGeom>
          </p:spPr>
        </p:pic>
        <p:sp>
          <p:nvSpPr>
            <p:cNvPr id="7" name="Right Arrow 6">
              <a:extLst>
                <a:ext uri="{FF2B5EF4-FFF2-40B4-BE49-F238E27FC236}">
                  <a16:creationId xmlns:a16="http://schemas.microsoft.com/office/drawing/2014/main" id="{49A8B10A-CC38-7146-9D69-7F2FE2DE5CE2}"/>
                </a:ext>
              </a:extLst>
            </p:cNvPr>
            <p:cNvSpPr/>
            <p:nvPr/>
          </p:nvSpPr>
          <p:spPr>
            <a:xfrm>
              <a:off x="4376058" y="4255770"/>
              <a:ext cx="391886" cy="346286"/>
            </a:xfrm>
            <a:prstGeom prst="right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47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76213" y="76200"/>
            <a:ext cx="4219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mejororar una imagen a color ]</a:t>
            </a:r>
            <a:endParaRPr lang="en-US" dirty="0">
              <a:solidFill>
                <a:srgbClr val="3333CC"/>
              </a:solidFill>
            </a:endParaRPr>
          </a:p>
        </p:txBody>
      </p:sp>
      <p:sp>
        <p:nvSpPr>
          <p:cNvPr id="6" name="TextBox 5"/>
          <p:cNvSpPr txBox="1"/>
          <p:nvPr/>
        </p:nvSpPr>
        <p:spPr>
          <a:xfrm>
            <a:off x="1799604" y="2151727"/>
            <a:ext cx="5993949" cy="2554545"/>
          </a:xfrm>
          <a:prstGeom prst="rect">
            <a:avLst/>
          </a:prstGeom>
          <a:noFill/>
        </p:spPr>
        <p:txBody>
          <a:bodyPr wrap="none" rtlCol="0">
            <a:spAutoFit/>
          </a:bodyPr>
          <a:lstStyle/>
          <a:p>
            <a:pPr marL="342900" indent="-342900">
              <a:buAutoNum type="arabicPeriod"/>
            </a:pPr>
            <a:r>
              <a:rPr lang="es-ES_tradnl" sz="3200" dirty="0"/>
              <a:t>Tomar la imagen a color</a:t>
            </a:r>
          </a:p>
          <a:p>
            <a:pPr marL="342900" indent="-342900">
              <a:buAutoNum type="arabicPeriod"/>
            </a:pPr>
            <a:r>
              <a:rPr lang="es-ES_tradnl" sz="3200" dirty="0"/>
              <a:t>Convertir RGB a HSV</a:t>
            </a:r>
          </a:p>
          <a:p>
            <a:pPr marL="342900" indent="-342900">
              <a:buAutoNum type="arabicPeriod"/>
            </a:pPr>
            <a:r>
              <a:rPr lang="es-ES_tradnl" sz="3200" dirty="0"/>
              <a:t>Ecualizar sólo el canal V</a:t>
            </a:r>
          </a:p>
          <a:p>
            <a:pPr marL="342900" indent="-342900">
              <a:buAutoNum type="arabicPeriod"/>
            </a:pPr>
            <a:r>
              <a:rPr lang="es-ES_tradnl" sz="3200" dirty="0"/>
              <a:t>Convertir el nuevo HSV a RGB</a:t>
            </a:r>
          </a:p>
          <a:p>
            <a:pPr marL="342900" indent="-342900">
              <a:buAutoNum type="arabicPeriod"/>
            </a:pPr>
            <a:r>
              <a:rPr lang="es-ES_tradnl" sz="3200" dirty="0"/>
              <a:t>Fin</a:t>
            </a:r>
          </a:p>
        </p:txBody>
      </p:sp>
    </p:spTree>
    <p:extLst>
      <p:ext uri="{BB962C8B-B14F-4D97-AF65-F5344CB8AC3E}">
        <p14:creationId xmlns:p14="http://schemas.microsoft.com/office/powerpoint/2010/main" val="194339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17235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err="1">
                <a:solidFill>
                  <a:srgbClr val="3333CC"/>
                </a:solidFill>
              </a:rPr>
              <a:t>Colab</a:t>
            </a:r>
            <a:r>
              <a:rPr lang="es-CL" dirty="0">
                <a:solidFill>
                  <a:srgbClr val="3333CC"/>
                </a:solidFill>
              </a:rPr>
              <a:t> Demo ]</a:t>
            </a:r>
            <a:endParaRPr lang="en-US" dirty="0">
              <a:solidFill>
                <a:srgbClr val="3333CC"/>
              </a:solidFill>
            </a:endParaRPr>
          </a:p>
        </p:txBody>
      </p:sp>
    </p:spTree>
    <p:extLst>
      <p:ext uri="{BB962C8B-B14F-4D97-AF65-F5344CB8AC3E}">
        <p14:creationId xmlns:p14="http://schemas.microsoft.com/office/powerpoint/2010/main" val="111050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6156" y="3059668"/>
            <a:ext cx="265168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XYZ ]</a:t>
            </a:r>
            <a:endParaRPr lang="en-US" dirty="0">
              <a:solidFill>
                <a:srgbClr val="3333CC"/>
              </a:solidFill>
            </a:endParaRPr>
          </a:p>
        </p:txBody>
      </p:sp>
    </p:spTree>
    <p:extLst>
      <p:ext uri="{BB962C8B-B14F-4D97-AF65-F5344CB8AC3E}">
        <p14:creationId xmlns:p14="http://schemas.microsoft.com/office/powerpoint/2010/main" val="2895713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7026BE-3D24-A743-814C-F773D75BED08}"/>
              </a:ext>
            </a:extLst>
          </p:cNvPr>
          <p:cNvPicPr>
            <a:picLocks noChangeAspect="1"/>
          </p:cNvPicPr>
          <p:nvPr/>
        </p:nvPicPr>
        <p:blipFill rotWithShape="1">
          <a:blip r:embed="rId2"/>
          <a:srcRect l="7762" r="12238"/>
          <a:stretch/>
        </p:blipFill>
        <p:spPr>
          <a:xfrm>
            <a:off x="20" y="10"/>
            <a:ext cx="9143980" cy="6857990"/>
          </a:xfrm>
          <a:prstGeom prst="rect">
            <a:avLst/>
          </a:prstGeom>
          <a:noFill/>
        </p:spPr>
      </p:pic>
      <p:sp>
        <p:nvSpPr>
          <p:cNvPr id="6" name="TextBox 5">
            <a:extLst>
              <a:ext uri="{FF2B5EF4-FFF2-40B4-BE49-F238E27FC236}">
                <a16:creationId xmlns:a16="http://schemas.microsoft.com/office/drawing/2014/main" id="{7F5549FF-D01E-B84C-84E2-49937A08AAED}"/>
              </a:ext>
            </a:extLst>
          </p:cNvPr>
          <p:cNvSpPr txBox="1"/>
          <p:nvPr/>
        </p:nvSpPr>
        <p:spPr>
          <a:xfrm>
            <a:off x="5212195" y="112542"/>
            <a:ext cx="3950697" cy="830997"/>
          </a:xfrm>
          <a:prstGeom prst="rect">
            <a:avLst/>
          </a:prstGeom>
          <a:solidFill>
            <a:schemeClr val="bg2">
              <a:alpha val="67000"/>
            </a:schemeClr>
          </a:solidFill>
        </p:spPr>
        <p:txBody>
          <a:bodyPr wrap="none" rtlCol="0">
            <a:spAutoFit/>
          </a:bodyPr>
          <a:lstStyle/>
          <a:p>
            <a:pPr algn="r"/>
            <a:r>
              <a:rPr lang="es-ES_tradnl" sz="2400" dirty="0">
                <a:solidFill>
                  <a:srgbClr val="FFC000"/>
                </a:solidFill>
              </a:rPr>
              <a:t>Experimento Wright – </a:t>
            </a:r>
            <a:r>
              <a:rPr lang="es-ES_tradnl" sz="2400" dirty="0" err="1">
                <a:solidFill>
                  <a:srgbClr val="FFC000"/>
                </a:solidFill>
              </a:rPr>
              <a:t>Guild</a:t>
            </a:r>
            <a:endParaRPr lang="es-ES_tradnl" sz="2400" dirty="0">
              <a:solidFill>
                <a:srgbClr val="FFC000"/>
              </a:solidFill>
            </a:endParaRPr>
          </a:p>
          <a:p>
            <a:pPr algn="r"/>
            <a:r>
              <a:rPr lang="es-ES_tradnl" sz="2400" dirty="0">
                <a:solidFill>
                  <a:srgbClr val="FFC000"/>
                </a:solidFill>
              </a:rPr>
              <a:t>(alrededor de 1920) </a:t>
            </a:r>
          </a:p>
        </p:txBody>
      </p:sp>
    </p:spTree>
    <p:extLst>
      <p:ext uri="{BB962C8B-B14F-4D97-AF65-F5344CB8AC3E}">
        <p14:creationId xmlns:p14="http://schemas.microsoft.com/office/powerpoint/2010/main" val="467544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84ADD-EC25-B548-B746-E77A0DE50E83}"/>
              </a:ext>
            </a:extLst>
          </p:cNvPr>
          <p:cNvPicPr>
            <a:picLocks noChangeAspect="1"/>
          </p:cNvPicPr>
          <p:nvPr/>
        </p:nvPicPr>
        <p:blipFill>
          <a:blip r:embed="rId3"/>
          <a:stretch>
            <a:fillRect/>
          </a:stretch>
        </p:blipFill>
        <p:spPr>
          <a:xfrm>
            <a:off x="5908822" y="3604554"/>
            <a:ext cx="1017858" cy="1009650"/>
          </a:xfrm>
          <a:prstGeom prst="rect">
            <a:avLst/>
          </a:prstGeom>
        </p:spPr>
      </p:pic>
      <p:pic>
        <p:nvPicPr>
          <p:cNvPr id="7" name="Picture 6">
            <a:extLst>
              <a:ext uri="{FF2B5EF4-FFF2-40B4-BE49-F238E27FC236}">
                <a16:creationId xmlns:a16="http://schemas.microsoft.com/office/drawing/2014/main" id="{82E86320-C7E0-CC4A-9FFA-45F91459A16C}"/>
              </a:ext>
            </a:extLst>
          </p:cNvPr>
          <p:cNvPicPr>
            <a:picLocks noChangeAspect="1"/>
          </p:cNvPicPr>
          <p:nvPr/>
        </p:nvPicPr>
        <p:blipFill>
          <a:blip r:embed="rId4"/>
          <a:stretch>
            <a:fillRect/>
          </a:stretch>
        </p:blipFill>
        <p:spPr>
          <a:xfrm>
            <a:off x="1876693" y="874923"/>
            <a:ext cx="5390614" cy="2063945"/>
          </a:xfrm>
          <a:prstGeom prst="rect">
            <a:avLst/>
          </a:prstGeom>
        </p:spPr>
      </p:pic>
      <p:sp>
        <p:nvSpPr>
          <p:cNvPr id="8" name="Oval 7">
            <a:extLst>
              <a:ext uri="{FF2B5EF4-FFF2-40B4-BE49-F238E27FC236}">
                <a16:creationId xmlns:a16="http://schemas.microsoft.com/office/drawing/2014/main" id="{B57CE228-35ED-4041-AD1C-F5A066F76B3F}"/>
              </a:ext>
            </a:extLst>
          </p:cNvPr>
          <p:cNvSpPr/>
          <p:nvPr/>
        </p:nvSpPr>
        <p:spPr>
          <a:xfrm>
            <a:off x="4739341" y="1906895"/>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9B9901-2C9F-514F-A9FB-2D5A6D27F5B6}"/>
              </a:ext>
            </a:extLst>
          </p:cNvPr>
          <p:cNvSpPr txBox="1"/>
          <p:nvPr/>
        </p:nvSpPr>
        <p:spPr>
          <a:xfrm>
            <a:off x="4714587" y="1829207"/>
            <a:ext cx="306494" cy="369332"/>
          </a:xfrm>
          <a:prstGeom prst="rect">
            <a:avLst/>
          </a:prstGeom>
          <a:noFill/>
        </p:spPr>
        <p:txBody>
          <a:bodyPr wrap="none" rtlCol="0">
            <a:spAutoFit/>
          </a:bodyPr>
          <a:lstStyle/>
          <a:p>
            <a:r>
              <a:rPr lang="en-US" dirty="0"/>
              <a:t>+</a:t>
            </a:r>
          </a:p>
        </p:txBody>
      </p:sp>
      <p:cxnSp>
        <p:nvCxnSpPr>
          <p:cNvPr id="11" name="Straight Arrow Connector 10">
            <a:extLst>
              <a:ext uri="{FF2B5EF4-FFF2-40B4-BE49-F238E27FC236}">
                <a16:creationId xmlns:a16="http://schemas.microsoft.com/office/drawing/2014/main" id="{B2B27C41-4F21-0045-AF65-E2D80A756C7A}"/>
              </a:ext>
            </a:extLst>
          </p:cNvPr>
          <p:cNvCxnSpPr>
            <a:cxnSpLocks/>
          </p:cNvCxnSpPr>
          <p:nvPr/>
        </p:nvCxnSpPr>
        <p:spPr>
          <a:xfrm>
            <a:off x="4237318" y="1829207"/>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9A41DBB-1E9B-7C47-B2AE-1FAAE01A272F}"/>
              </a:ext>
            </a:extLst>
          </p:cNvPr>
          <p:cNvCxnSpPr>
            <a:cxnSpLocks/>
          </p:cNvCxnSpPr>
          <p:nvPr/>
        </p:nvCxnSpPr>
        <p:spPr>
          <a:xfrm flipV="1">
            <a:off x="4225789" y="2061081"/>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FF58383-6201-AC46-9202-F95882BE5083}"/>
              </a:ext>
            </a:extLst>
          </p:cNvPr>
          <p:cNvCxnSpPr>
            <a:cxnSpLocks/>
          </p:cNvCxnSpPr>
          <p:nvPr/>
        </p:nvCxnSpPr>
        <p:spPr>
          <a:xfrm flipV="1">
            <a:off x="4235060"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BE16FCC-9D59-3D46-88E6-D70085C756AF}"/>
              </a:ext>
            </a:extLst>
          </p:cNvPr>
          <p:cNvCxnSpPr>
            <a:cxnSpLocks/>
          </p:cNvCxnSpPr>
          <p:nvPr/>
        </p:nvCxnSpPr>
        <p:spPr>
          <a:xfrm flipV="1">
            <a:off x="4984376"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791CD0F-73FB-0B41-94F6-5D7E019E3246}"/>
              </a:ext>
            </a:extLst>
          </p:cNvPr>
          <p:cNvSpPr/>
          <p:nvPr/>
        </p:nvSpPr>
        <p:spPr>
          <a:xfrm>
            <a:off x="6227482" y="3127957"/>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3FD38A-E26C-994C-B250-9C7A6396C6D3}"/>
              </a:ext>
            </a:extLst>
          </p:cNvPr>
          <p:cNvSpPr txBox="1"/>
          <p:nvPr/>
        </p:nvSpPr>
        <p:spPr>
          <a:xfrm>
            <a:off x="6214680" y="3050269"/>
            <a:ext cx="269626" cy="369332"/>
          </a:xfrm>
          <a:prstGeom prst="rect">
            <a:avLst/>
          </a:prstGeom>
          <a:noFill/>
        </p:spPr>
        <p:txBody>
          <a:bodyPr wrap="none" rtlCol="0">
            <a:spAutoFit/>
          </a:bodyPr>
          <a:lstStyle/>
          <a:p>
            <a:r>
              <a:rPr lang="en-US" dirty="0"/>
              <a:t>-</a:t>
            </a:r>
          </a:p>
        </p:txBody>
      </p:sp>
      <p:cxnSp>
        <p:nvCxnSpPr>
          <p:cNvPr id="18" name="Straight Arrow Connector 17">
            <a:extLst>
              <a:ext uri="{FF2B5EF4-FFF2-40B4-BE49-F238E27FC236}">
                <a16:creationId xmlns:a16="http://schemas.microsoft.com/office/drawing/2014/main" id="{1438B7B7-DD11-ED47-9CDC-304938611288}"/>
              </a:ext>
            </a:extLst>
          </p:cNvPr>
          <p:cNvCxnSpPr>
            <a:cxnSpLocks/>
          </p:cNvCxnSpPr>
          <p:nvPr/>
        </p:nvCxnSpPr>
        <p:spPr>
          <a:xfrm>
            <a:off x="6347011" y="2903120"/>
            <a:ext cx="0" cy="2248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FA98CEA-961B-0D4F-AA5A-624AFE5C68F2}"/>
              </a:ext>
            </a:extLst>
          </p:cNvPr>
          <p:cNvCxnSpPr>
            <a:cxnSpLocks/>
          </p:cNvCxnSpPr>
          <p:nvPr/>
        </p:nvCxnSpPr>
        <p:spPr>
          <a:xfrm flipV="1">
            <a:off x="6347011" y="3354662"/>
            <a:ext cx="0" cy="233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5BE174-F073-0A45-AC32-68AEE3A347EF}"/>
              </a:ext>
            </a:extLst>
          </p:cNvPr>
          <p:cNvCxnSpPr>
            <a:cxnSpLocks/>
          </p:cNvCxnSpPr>
          <p:nvPr/>
        </p:nvCxnSpPr>
        <p:spPr>
          <a:xfrm flipV="1">
            <a:off x="6484306" y="3234914"/>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DF8D076-D926-B34E-BB3E-D906577EF770}"/>
              </a:ext>
            </a:extLst>
          </p:cNvPr>
          <p:cNvSpPr/>
          <p:nvPr/>
        </p:nvSpPr>
        <p:spPr>
          <a:xfrm>
            <a:off x="610530" y="1583729"/>
            <a:ext cx="1143646" cy="646331"/>
          </a:xfrm>
          <a:prstGeom prst="rect">
            <a:avLst/>
          </a:prstGeom>
        </p:spPr>
        <p:txBody>
          <a:bodyPr wrap="none">
            <a:spAutoFit/>
          </a:bodyPr>
          <a:lstStyle/>
          <a:p>
            <a:pPr algn="ctr"/>
            <a:r>
              <a:rPr lang="es-CL" dirty="0">
                <a:solidFill>
                  <a:srgbClr val="3333CC"/>
                </a:solidFill>
              </a:rPr>
              <a:t>Colores</a:t>
            </a:r>
          </a:p>
          <a:p>
            <a:pPr algn="ctr"/>
            <a:r>
              <a:rPr lang="es-CL" dirty="0">
                <a:solidFill>
                  <a:srgbClr val="3333CC"/>
                </a:solidFill>
              </a:rPr>
              <a:t>Primarios</a:t>
            </a:r>
            <a:endParaRPr lang="en-US" dirty="0"/>
          </a:p>
        </p:txBody>
      </p:sp>
      <p:sp>
        <p:nvSpPr>
          <p:cNvPr id="24" name="Rectangle 23">
            <a:extLst>
              <a:ext uri="{FF2B5EF4-FFF2-40B4-BE49-F238E27FC236}">
                <a16:creationId xmlns:a16="http://schemas.microsoft.com/office/drawing/2014/main" id="{FD6EF715-BE4D-D040-9A79-B4F227A6C501}"/>
              </a:ext>
            </a:extLst>
          </p:cNvPr>
          <p:cNvSpPr/>
          <p:nvPr/>
        </p:nvSpPr>
        <p:spPr>
          <a:xfrm>
            <a:off x="2703071" y="926886"/>
            <a:ext cx="738087" cy="369332"/>
          </a:xfrm>
          <a:prstGeom prst="rect">
            <a:avLst/>
          </a:prstGeom>
        </p:spPr>
        <p:txBody>
          <a:bodyPr wrap="none">
            <a:spAutoFit/>
          </a:bodyPr>
          <a:lstStyle/>
          <a:p>
            <a:pPr algn="ctr"/>
            <a:r>
              <a:rPr lang="es-CL" dirty="0">
                <a:solidFill>
                  <a:srgbClr val="3333CC"/>
                </a:solidFill>
              </a:rPr>
              <a:t>Pesos</a:t>
            </a:r>
            <a:endParaRPr lang="en-US" dirty="0"/>
          </a:p>
        </p:txBody>
      </p:sp>
      <p:sp>
        <p:nvSpPr>
          <p:cNvPr id="25" name="Rectangle 24">
            <a:extLst>
              <a:ext uri="{FF2B5EF4-FFF2-40B4-BE49-F238E27FC236}">
                <a16:creationId xmlns:a16="http://schemas.microsoft.com/office/drawing/2014/main" id="{2B126C7E-8142-1B4B-B481-C95A81D3CE79}"/>
              </a:ext>
            </a:extLst>
          </p:cNvPr>
          <p:cNvSpPr/>
          <p:nvPr/>
        </p:nvSpPr>
        <p:spPr>
          <a:xfrm>
            <a:off x="7267307" y="3941325"/>
            <a:ext cx="1292598" cy="369332"/>
          </a:xfrm>
          <a:prstGeom prst="rect">
            <a:avLst/>
          </a:prstGeom>
        </p:spPr>
        <p:txBody>
          <a:bodyPr wrap="none">
            <a:spAutoFit/>
          </a:bodyPr>
          <a:lstStyle/>
          <a:p>
            <a:pPr algn="ctr"/>
            <a:r>
              <a:rPr lang="es-CL" dirty="0">
                <a:solidFill>
                  <a:srgbClr val="3333CC"/>
                </a:solidFill>
              </a:rPr>
              <a:t>Referencia</a:t>
            </a:r>
            <a:endParaRPr lang="en-US" dirty="0"/>
          </a:p>
        </p:txBody>
      </p:sp>
      <p:sp>
        <p:nvSpPr>
          <p:cNvPr id="26" name="Rectangle 25">
            <a:extLst>
              <a:ext uri="{FF2B5EF4-FFF2-40B4-BE49-F238E27FC236}">
                <a16:creationId xmlns:a16="http://schemas.microsoft.com/office/drawing/2014/main" id="{650EC6A9-FA82-A640-8F19-63455366C8C5}"/>
              </a:ext>
            </a:extLst>
          </p:cNvPr>
          <p:cNvSpPr/>
          <p:nvPr/>
        </p:nvSpPr>
        <p:spPr>
          <a:xfrm>
            <a:off x="7365070" y="3127957"/>
            <a:ext cx="700833" cy="369332"/>
          </a:xfrm>
          <a:prstGeom prst="rect">
            <a:avLst/>
          </a:prstGeom>
        </p:spPr>
        <p:txBody>
          <a:bodyPr wrap="none">
            <a:spAutoFit/>
          </a:bodyPr>
          <a:lstStyle/>
          <a:p>
            <a:pPr algn="ctr"/>
            <a:r>
              <a:rPr lang="es-CL" dirty="0">
                <a:solidFill>
                  <a:srgbClr val="3333CC"/>
                </a:solidFill>
              </a:rPr>
              <a:t>Error</a:t>
            </a:r>
            <a:endParaRPr lang="en-US" dirty="0"/>
          </a:p>
        </p:txBody>
      </p:sp>
      <p:sp>
        <p:nvSpPr>
          <p:cNvPr id="27" name="Rectangle 26">
            <a:extLst>
              <a:ext uri="{FF2B5EF4-FFF2-40B4-BE49-F238E27FC236}">
                <a16:creationId xmlns:a16="http://schemas.microsoft.com/office/drawing/2014/main" id="{1A04E160-1D94-1248-BC91-BBB8B4EBC5C0}"/>
              </a:ext>
            </a:extLst>
          </p:cNvPr>
          <p:cNvSpPr/>
          <p:nvPr/>
        </p:nvSpPr>
        <p:spPr>
          <a:xfrm>
            <a:off x="7267307" y="1953580"/>
            <a:ext cx="1188403" cy="369332"/>
          </a:xfrm>
          <a:prstGeom prst="rect">
            <a:avLst/>
          </a:prstGeom>
        </p:spPr>
        <p:txBody>
          <a:bodyPr wrap="none">
            <a:spAutoFit/>
          </a:bodyPr>
          <a:lstStyle/>
          <a:p>
            <a:pPr algn="ctr"/>
            <a:r>
              <a:rPr lang="es-CL" dirty="0">
                <a:solidFill>
                  <a:srgbClr val="3333CC"/>
                </a:solidFill>
              </a:rPr>
              <a:t>Resultado</a:t>
            </a:r>
            <a:endParaRPr lang="en-US" dirty="0"/>
          </a:p>
        </p:txBody>
      </p:sp>
      <p:sp>
        <p:nvSpPr>
          <p:cNvPr id="28" name="TextBox 27">
            <a:extLst>
              <a:ext uri="{FF2B5EF4-FFF2-40B4-BE49-F238E27FC236}">
                <a16:creationId xmlns:a16="http://schemas.microsoft.com/office/drawing/2014/main" id="{A7E7F5BD-B2B9-704F-9144-98B5A149325C}"/>
              </a:ext>
            </a:extLst>
          </p:cNvPr>
          <p:cNvSpPr txBox="1"/>
          <p:nvPr/>
        </p:nvSpPr>
        <p:spPr>
          <a:xfrm>
            <a:off x="2063978" y="2192268"/>
            <a:ext cx="1848583" cy="184666"/>
          </a:xfrm>
          <a:prstGeom prst="rect">
            <a:avLst/>
          </a:prstGeom>
          <a:noFill/>
        </p:spPr>
        <p:txBody>
          <a:bodyPr wrap="none" rtlCol="0">
            <a:spAutoFit/>
          </a:bodyPr>
          <a:lstStyle/>
          <a:p>
            <a:r>
              <a:rPr lang="en-US" sz="600" dirty="0"/>
              <a:t>0                                                                   255</a:t>
            </a:r>
          </a:p>
        </p:txBody>
      </p:sp>
    </p:spTree>
    <p:extLst>
      <p:ext uri="{BB962C8B-B14F-4D97-AF65-F5344CB8AC3E}">
        <p14:creationId xmlns:p14="http://schemas.microsoft.com/office/powerpoint/2010/main" val="3388358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84ADD-EC25-B548-B746-E77A0DE50E83}"/>
              </a:ext>
            </a:extLst>
          </p:cNvPr>
          <p:cNvPicPr>
            <a:picLocks noChangeAspect="1"/>
          </p:cNvPicPr>
          <p:nvPr/>
        </p:nvPicPr>
        <p:blipFill>
          <a:blip r:embed="rId2"/>
          <a:stretch>
            <a:fillRect/>
          </a:stretch>
        </p:blipFill>
        <p:spPr>
          <a:xfrm>
            <a:off x="5908822" y="3604554"/>
            <a:ext cx="1017858" cy="1009650"/>
          </a:xfrm>
          <a:prstGeom prst="rect">
            <a:avLst/>
          </a:prstGeom>
        </p:spPr>
      </p:pic>
      <p:pic>
        <p:nvPicPr>
          <p:cNvPr id="7" name="Picture 6">
            <a:extLst>
              <a:ext uri="{FF2B5EF4-FFF2-40B4-BE49-F238E27FC236}">
                <a16:creationId xmlns:a16="http://schemas.microsoft.com/office/drawing/2014/main" id="{82E86320-C7E0-CC4A-9FFA-45F91459A16C}"/>
              </a:ext>
            </a:extLst>
          </p:cNvPr>
          <p:cNvPicPr>
            <a:picLocks noChangeAspect="1"/>
          </p:cNvPicPr>
          <p:nvPr/>
        </p:nvPicPr>
        <p:blipFill>
          <a:blip r:embed="rId3"/>
          <a:stretch>
            <a:fillRect/>
          </a:stretch>
        </p:blipFill>
        <p:spPr>
          <a:xfrm>
            <a:off x="1876693" y="874923"/>
            <a:ext cx="5390614" cy="2063945"/>
          </a:xfrm>
          <a:prstGeom prst="rect">
            <a:avLst/>
          </a:prstGeom>
        </p:spPr>
      </p:pic>
      <p:sp>
        <p:nvSpPr>
          <p:cNvPr id="8" name="Oval 7">
            <a:extLst>
              <a:ext uri="{FF2B5EF4-FFF2-40B4-BE49-F238E27FC236}">
                <a16:creationId xmlns:a16="http://schemas.microsoft.com/office/drawing/2014/main" id="{B57CE228-35ED-4041-AD1C-F5A066F76B3F}"/>
              </a:ext>
            </a:extLst>
          </p:cNvPr>
          <p:cNvSpPr/>
          <p:nvPr/>
        </p:nvSpPr>
        <p:spPr>
          <a:xfrm>
            <a:off x="4739341" y="1906895"/>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9B9901-2C9F-514F-A9FB-2D5A6D27F5B6}"/>
              </a:ext>
            </a:extLst>
          </p:cNvPr>
          <p:cNvSpPr txBox="1"/>
          <p:nvPr/>
        </p:nvSpPr>
        <p:spPr>
          <a:xfrm>
            <a:off x="4714587" y="1829207"/>
            <a:ext cx="306494" cy="369332"/>
          </a:xfrm>
          <a:prstGeom prst="rect">
            <a:avLst/>
          </a:prstGeom>
          <a:noFill/>
        </p:spPr>
        <p:txBody>
          <a:bodyPr wrap="none" rtlCol="0">
            <a:spAutoFit/>
          </a:bodyPr>
          <a:lstStyle/>
          <a:p>
            <a:r>
              <a:rPr lang="en-US" dirty="0"/>
              <a:t>+</a:t>
            </a:r>
          </a:p>
        </p:txBody>
      </p:sp>
      <p:cxnSp>
        <p:nvCxnSpPr>
          <p:cNvPr id="11" name="Straight Arrow Connector 10">
            <a:extLst>
              <a:ext uri="{FF2B5EF4-FFF2-40B4-BE49-F238E27FC236}">
                <a16:creationId xmlns:a16="http://schemas.microsoft.com/office/drawing/2014/main" id="{B2B27C41-4F21-0045-AF65-E2D80A756C7A}"/>
              </a:ext>
            </a:extLst>
          </p:cNvPr>
          <p:cNvCxnSpPr>
            <a:cxnSpLocks/>
          </p:cNvCxnSpPr>
          <p:nvPr/>
        </p:nvCxnSpPr>
        <p:spPr>
          <a:xfrm>
            <a:off x="4237318" y="1829207"/>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9A41DBB-1E9B-7C47-B2AE-1FAAE01A272F}"/>
              </a:ext>
            </a:extLst>
          </p:cNvPr>
          <p:cNvCxnSpPr>
            <a:cxnSpLocks/>
          </p:cNvCxnSpPr>
          <p:nvPr/>
        </p:nvCxnSpPr>
        <p:spPr>
          <a:xfrm flipV="1">
            <a:off x="4225789" y="2061081"/>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FF58383-6201-AC46-9202-F95882BE5083}"/>
              </a:ext>
            </a:extLst>
          </p:cNvPr>
          <p:cNvCxnSpPr>
            <a:cxnSpLocks/>
          </p:cNvCxnSpPr>
          <p:nvPr/>
        </p:nvCxnSpPr>
        <p:spPr>
          <a:xfrm flipV="1">
            <a:off x="4235060"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BE16FCC-9D59-3D46-88E6-D70085C756AF}"/>
              </a:ext>
            </a:extLst>
          </p:cNvPr>
          <p:cNvCxnSpPr>
            <a:cxnSpLocks/>
          </p:cNvCxnSpPr>
          <p:nvPr/>
        </p:nvCxnSpPr>
        <p:spPr>
          <a:xfrm flipV="1">
            <a:off x="4984376"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791CD0F-73FB-0B41-94F6-5D7E019E3246}"/>
              </a:ext>
            </a:extLst>
          </p:cNvPr>
          <p:cNvSpPr/>
          <p:nvPr/>
        </p:nvSpPr>
        <p:spPr>
          <a:xfrm>
            <a:off x="6227482" y="3127957"/>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3FD38A-E26C-994C-B250-9C7A6396C6D3}"/>
              </a:ext>
            </a:extLst>
          </p:cNvPr>
          <p:cNvSpPr txBox="1"/>
          <p:nvPr/>
        </p:nvSpPr>
        <p:spPr>
          <a:xfrm>
            <a:off x="6214680" y="3050269"/>
            <a:ext cx="269626" cy="369332"/>
          </a:xfrm>
          <a:prstGeom prst="rect">
            <a:avLst/>
          </a:prstGeom>
          <a:noFill/>
        </p:spPr>
        <p:txBody>
          <a:bodyPr wrap="none" rtlCol="0">
            <a:spAutoFit/>
          </a:bodyPr>
          <a:lstStyle/>
          <a:p>
            <a:r>
              <a:rPr lang="en-US" dirty="0"/>
              <a:t>-</a:t>
            </a:r>
          </a:p>
        </p:txBody>
      </p:sp>
      <p:cxnSp>
        <p:nvCxnSpPr>
          <p:cNvPr id="18" name="Straight Arrow Connector 17">
            <a:extLst>
              <a:ext uri="{FF2B5EF4-FFF2-40B4-BE49-F238E27FC236}">
                <a16:creationId xmlns:a16="http://schemas.microsoft.com/office/drawing/2014/main" id="{1438B7B7-DD11-ED47-9CDC-304938611288}"/>
              </a:ext>
            </a:extLst>
          </p:cNvPr>
          <p:cNvCxnSpPr>
            <a:cxnSpLocks/>
          </p:cNvCxnSpPr>
          <p:nvPr/>
        </p:nvCxnSpPr>
        <p:spPr>
          <a:xfrm>
            <a:off x="6347011" y="2903120"/>
            <a:ext cx="0" cy="2248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FA98CEA-961B-0D4F-AA5A-624AFE5C68F2}"/>
              </a:ext>
            </a:extLst>
          </p:cNvPr>
          <p:cNvCxnSpPr>
            <a:cxnSpLocks/>
          </p:cNvCxnSpPr>
          <p:nvPr/>
        </p:nvCxnSpPr>
        <p:spPr>
          <a:xfrm flipV="1">
            <a:off x="6347011" y="3354662"/>
            <a:ext cx="0" cy="233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5BE174-F073-0A45-AC32-68AEE3A347EF}"/>
              </a:ext>
            </a:extLst>
          </p:cNvPr>
          <p:cNvCxnSpPr>
            <a:cxnSpLocks/>
          </p:cNvCxnSpPr>
          <p:nvPr/>
        </p:nvCxnSpPr>
        <p:spPr>
          <a:xfrm flipV="1">
            <a:off x="6484306" y="3234914"/>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DF8D076-D926-B34E-BB3E-D906577EF770}"/>
              </a:ext>
            </a:extLst>
          </p:cNvPr>
          <p:cNvSpPr/>
          <p:nvPr/>
        </p:nvSpPr>
        <p:spPr>
          <a:xfrm>
            <a:off x="610530" y="1583729"/>
            <a:ext cx="1143646" cy="646331"/>
          </a:xfrm>
          <a:prstGeom prst="rect">
            <a:avLst/>
          </a:prstGeom>
        </p:spPr>
        <p:txBody>
          <a:bodyPr wrap="none">
            <a:spAutoFit/>
          </a:bodyPr>
          <a:lstStyle/>
          <a:p>
            <a:pPr algn="ctr"/>
            <a:r>
              <a:rPr lang="es-CL" dirty="0">
                <a:solidFill>
                  <a:srgbClr val="3333CC"/>
                </a:solidFill>
              </a:rPr>
              <a:t>Colores</a:t>
            </a:r>
          </a:p>
          <a:p>
            <a:pPr algn="ctr"/>
            <a:r>
              <a:rPr lang="es-CL" dirty="0">
                <a:solidFill>
                  <a:srgbClr val="3333CC"/>
                </a:solidFill>
              </a:rPr>
              <a:t>Primarios</a:t>
            </a:r>
            <a:endParaRPr lang="en-US" dirty="0"/>
          </a:p>
        </p:txBody>
      </p:sp>
      <p:sp>
        <p:nvSpPr>
          <p:cNvPr id="24" name="Rectangle 23">
            <a:extLst>
              <a:ext uri="{FF2B5EF4-FFF2-40B4-BE49-F238E27FC236}">
                <a16:creationId xmlns:a16="http://schemas.microsoft.com/office/drawing/2014/main" id="{FD6EF715-BE4D-D040-9A79-B4F227A6C501}"/>
              </a:ext>
            </a:extLst>
          </p:cNvPr>
          <p:cNvSpPr/>
          <p:nvPr/>
        </p:nvSpPr>
        <p:spPr>
          <a:xfrm>
            <a:off x="2703071" y="926886"/>
            <a:ext cx="738087" cy="369332"/>
          </a:xfrm>
          <a:prstGeom prst="rect">
            <a:avLst/>
          </a:prstGeom>
        </p:spPr>
        <p:txBody>
          <a:bodyPr wrap="none">
            <a:spAutoFit/>
          </a:bodyPr>
          <a:lstStyle/>
          <a:p>
            <a:pPr algn="ctr"/>
            <a:r>
              <a:rPr lang="es-CL" dirty="0">
                <a:solidFill>
                  <a:srgbClr val="3333CC"/>
                </a:solidFill>
              </a:rPr>
              <a:t>Pesos</a:t>
            </a:r>
            <a:endParaRPr lang="en-US" dirty="0"/>
          </a:p>
        </p:txBody>
      </p:sp>
      <p:sp>
        <p:nvSpPr>
          <p:cNvPr id="25" name="Rectangle 24">
            <a:extLst>
              <a:ext uri="{FF2B5EF4-FFF2-40B4-BE49-F238E27FC236}">
                <a16:creationId xmlns:a16="http://schemas.microsoft.com/office/drawing/2014/main" id="{2B126C7E-8142-1B4B-B481-C95A81D3CE79}"/>
              </a:ext>
            </a:extLst>
          </p:cNvPr>
          <p:cNvSpPr/>
          <p:nvPr/>
        </p:nvSpPr>
        <p:spPr>
          <a:xfrm>
            <a:off x="7267307" y="3941325"/>
            <a:ext cx="1292598" cy="369332"/>
          </a:xfrm>
          <a:prstGeom prst="rect">
            <a:avLst/>
          </a:prstGeom>
        </p:spPr>
        <p:txBody>
          <a:bodyPr wrap="none">
            <a:spAutoFit/>
          </a:bodyPr>
          <a:lstStyle/>
          <a:p>
            <a:pPr algn="ctr"/>
            <a:r>
              <a:rPr lang="es-CL" dirty="0">
                <a:solidFill>
                  <a:srgbClr val="3333CC"/>
                </a:solidFill>
              </a:rPr>
              <a:t>Referencia</a:t>
            </a:r>
            <a:endParaRPr lang="en-US" dirty="0"/>
          </a:p>
        </p:txBody>
      </p:sp>
      <p:sp>
        <p:nvSpPr>
          <p:cNvPr id="26" name="Rectangle 25">
            <a:extLst>
              <a:ext uri="{FF2B5EF4-FFF2-40B4-BE49-F238E27FC236}">
                <a16:creationId xmlns:a16="http://schemas.microsoft.com/office/drawing/2014/main" id="{650EC6A9-FA82-A640-8F19-63455366C8C5}"/>
              </a:ext>
            </a:extLst>
          </p:cNvPr>
          <p:cNvSpPr/>
          <p:nvPr/>
        </p:nvSpPr>
        <p:spPr>
          <a:xfrm>
            <a:off x="7478883" y="3127957"/>
            <a:ext cx="473206" cy="369332"/>
          </a:xfrm>
          <a:prstGeom prst="rect">
            <a:avLst/>
          </a:prstGeom>
        </p:spPr>
        <p:txBody>
          <a:bodyPr wrap="none">
            <a:spAutoFit/>
          </a:bodyPr>
          <a:lstStyle/>
          <a:p>
            <a:pPr algn="ctr"/>
            <a:r>
              <a:rPr lang="es-CL" dirty="0">
                <a:solidFill>
                  <a:srgbClr val="3333CC"/>
                </a:solidFill>
              </a:rPr>
              <a:t>OK</a:t>
            </a:r>
            <a:endParaRPr lang="en-US" dirty="0"/>
          </a:p>
        </p:txBody>
      </p:sp>
      <p:sp>
        <p:nvSpPr>
          <p:cNvPr id="27" name="Rectangle 26">
            <a:extLst>
              <a:ext uri="{FF2B5EF4-FFF2-40B4-BE49-F238E27FC236}">
                <a16:creationId xmlns:a16="http://schemas.microsoft.com/office/drawing/2014/main" id="{1A04E160-1D94-1248-BC91-BBB8B4EBC5C0}"/>
              </a:ext>
            </a:extLst>
          </p:cNvPr>
          <p:cNvSpPr/>
          <p:nvPr/>
        </p:nvSpPr>
        <p:spPr>
          <a:xfrm>
            <a:off x="7267307" y="1953580"/>
            <a:ext cx="1188403" cy="369332"/>
          </a:xfrm>
          <a:prstGeom prst="rect">
            <a:avLst/>
          </a:prstGeom>
        </p:spPr>
        <p:txBody>
          <a:bodyPr wrap="none">
            <a:spAutoFit/>
          </a:bodyPr>
          <a:lstStyle/>
          <a:p>
            <a:pPr algn="ctr"/>
            <a:r>
              <a:rPr lang="es-CL" dirty="0">
                <a:solidFill>
                  <a:srgbClr val="3333CC"/>
                </a:solidFill>
              </a:rPr>
              <a:t>Resultado</a:t>
            </a:r>
            <a:endParaRPr lang="en-US" dirty="0"/>
          </a:p>
        </p:txBody>
      </p:sp>
      <p:pic>
        <p:nvPicPr>
          <p:cNvPr id="3" name="Picture 2">
            <a:extLst>
              <a:ext uri="{FF2B5EF4-FFF2-40B4-BE49-F238E27FC236}">
                <a16:creationId xmlns:a16="http://schemas.microsoft.com/office/drawing/2014/main" id="{15F78737-73AA-454E-9F68-8126BF99072E}"/>
              </a:ext>
            </a:extLst>
          </p:cNvPr>
          <p:cNvPicPr>
            <a:picLocks noChangeAspect="1"/>
          </p:cNvPicPr>
          <p:nvPr/>
        </p:nvPicPr>
        <p:blipFill>
          <a:blip r:embed="rId4">
            <a:alphaModFix/>
          </a:blip>
          <a:stretch>
            <a:fillRect/>
          </a:stretch>
        </p:blipFill>
        <p:spPr>
          <a:xfrm>
            <a:off x="5855091" y="1527976"/>
            <a:ext cx="1002931" cy="1009278"/>
          </a:xfrm>
          <a:prstGeom prst="rect">
            <a:avLst/>
          </a:prstGeom>
        </p:spPr>
      </p:pic>
      <p:pic>
        <p:nvPicPr>
          <p:cNvPr id="6" name="Picture 5">
            <a:extLst>
              <a:ext uri="{FF2B5EF4-FFF2-40B4-BE49-F238E27FC236}">
                <a16:creationId xmlns:a16="http://schemas.microsoft.com/office/drawing/2014/main" id="{2D5C6262-4DC4-AE43-BE6D-5451AD0BA8CA}"/>
              </a:ext>
            </a:extLst>
          </p:cNvPr>
          <p:cNvPicPr>
            <a:picLocks noChangeAspect="1"/>
          </p:cNvPicPr>
          <p:nvPr/>
        </p:nvPicPr>
        <p:blipFill>
          <a:blip r:embed="rId5">
            <a:alphaModFix/>
          </a:blip>
          <a:stretch>
            <a:fillRect/>
          </a:stretch>
        </p:blipFill>
        <p:spPr>
          <a:xfrm>
            <a:off x="2053643" y="1717957"/>
            <a:ext cx="2114480" cy="578429"/>
          </a:xfrm>
          <a:prstGeom prst="rect">
            <a:avLst/>
          </a:prstGeom>
        </p:spPr>
      </p:pic>
      <p:sp>
        <p:nvSpPr>
          <p:cNvPr id="10" name="TextBox 9">
            <a:extLst>
              <a:ext uri="{FF2B5EF4-FFF2-40B4-BE49-F238E27FC236}">
                <a16:creationId xmlns:a16="http://schemas.microsoft.com/office/drawing/2014/main" id="{4197D95C-F588-D44D-AB95-4C145393AE53}"/>
              </a:ext>
            </a:extLst>
          </p:cNvPr>
          <p:cNvSpPr txBox="1"/>
          <p:nvPr/>
        </p:nvSpPr>
        <p:spPr>
          <a:xfrm>
            <a:off x="2063978" y="2192268"/>
            <a:ext cx="1848583" cy="184666"/>
          </a:xfrm>
          <a:prstGeom prst="rect">
            <a:avLst/>
          </a:prstGeom>
          <a:noFill/>
        </p:spPr>
        <p:txBody>
          <a:bodyPr wrap="none" rtlCol="0">
            <a:spAutoFit/>
          </a:bodyPr>
          <a:lstStyle/>
          <a:p>
            <a:r>
              <a:rPr lang="en-US" sz="600" dirty="0"/>
              <a:t>0                                                                   255</a:t>
            </a:r>
          </a:p>
        </p:txBody>
      </p:sp>
    </p:spTree>
    <p:extLst>
      <p:ext uri="{BB962C8B-B14F-4D97-AF65-F5344CB8AC3E}">
        <p14:creationId xmlns:p14="http://schemas.microsoft.com/office/powerpoint/2010/main" val="1190125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8CD04667-6222-9E48-8186-EF3115AA5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90" y="0"/>
            <a:ext cx="7161090" cy="5374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A315626-EE3B-8942-84AD-BAE4AE51C27A}"/>
              </a:ext>
            </a:extLst>
          </p:cNvPr>
          <p:cNvPicPr>
            <a:picLocks noChangeAspect="1"/>
          </p:cNvPicPr>
          <p:nvPr/>
        </p:nvPicPr>
        <p:blipFill>
          <a:blip r:embed="rId4"/>
          <a:stretch>
            <a:fillRect/>
          </a:stretch>
        </p:blipFill>
        <p:spPr>
          <a:xfrm>
            <a:off x="1617331" y="4979692"/>
            <a:ext cx="6030378" cy="1049535"/>
          </a:xfrm>
          <a:prstGeom prst="rect">
            <a:avLst/>
          </a:prstGeom>
        </p:spPr>
      </p:pic>
    </p:spTree>
    <p:extLst>
      <p:ext uri="{BB962C8B-B14F-4D97-AF65-F5344CB8AC3E}">
        <p14:creationId xmlns:p14="http://schemas.microsoft.com/office/powerpoint/2010/main" val="3937715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15626-EE3B-8942-84AD-BAE4AE51C27A}"/>
              </a:ext>
            </a:extLst>
          </p:cNvPr>
          <p:cNvPicPr>
            <a:picLocks noChangeAspect="1"/>
          </p:cNvPicPr>
          <p:nvPr/>
        </p:nvPicPr>
        <p:blipFill>
          <a:blip r:embed="rId3"/>
          <a:stretch>
            <a:fillRect/>
          </a:stretch>
        </p:blipFill>
        <p:spPr>
          <a:xfrm>
            <a:off x="1617331" y="4979692"/>
            <a:ext cx="6030378" cy="1049535"/>
          </a:xfrm>
          <a:prstGeom prst="rect">
            <a:avLst/>
          </a:prstGeom>
        </p:spPr>
      </p:pic>
      <p:pic>
        <p:nvPicPr>
          <p:cNvPr id="7" name="Graphic 6">
            <a:extLst>
              <a:ext uri="{FF2B5EF4-FFF2-40B4-BE49-F238E27FC236}">
                <a16:creationId xmlns:a16="http://schemas.microsoft.com/office/drawing/2014/main" id="{B3EA6409-9516-854F-81B2-778D74CC1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03" y="295743"/>
            <a:ext cx="7275163" cy="4421730"/>
          </a:xfrm>
          <a:prstGeom prst="rect">
            <a:avLst/>
          </a:prstGeom>
        </p:spPr>
      </p:pic>
    </p:spTree>
    <p:extLst>
      <p:ext uri="{BB962C8B-B14F-4D97-AF65-F5344CB8AC3E}">
        <p14:creationId xmlns:p14="http://schemas.microsoft.com/office/powerpoint/2010/main" val="117168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8CD04667-6222-9E48-8186-EF3115AA5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90" y="0"/>
            <a:ext cx="7161090" cy="537455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342C5F73-2818-F743-952D-701704C71D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03" y="295743"/>
            <a:ext cx="7275163" cy="4421730"/>
          </a:xfrm>
          <a:prstGeom prst="rect">
            <a:avLst/>
          </a:prstGeom>
        </p:spPr>
      </p:pic>
      <p:pic>
        <p:nvPicPr>
          <p:cNvPr id="4" name="Picture 3">
            <a:extLst>
              <a:ext uri="{FF2B5EF4-FFF2-40B4-BE49-F238E27FC236}">
                <a16:creationId xmlns:a16="http://schemas.microsoft.com/office/drawing/2014/main" id="{08C92407-B5F2-6941-A1ED-46E7EBF26924}"/>
              </a:ext>
            </a:extLst>
          </p:cNvPr>
          <p:cNvPicPr>
            <a:picLocks noChangeAspect="1"/>
          </p:cNvPicPr>
          <p:nvPr/>
        </p:nvPicPr>
        <p:blipFill>
          <a:blip r:embed="rId6"/>
          <a:stretch>
            <a:fillRect/>
          </a:stretch>
        </p:blipFill>
        <p:spPr>
          <a:xfrm>
            <a:off x="1617331" y="4979692"/>
            <a:ext cx="6030378" cy="1049535"/>
          </a:xfrm>
          <a:prstGeom prst="rect">
            <a:avLst/>
          </a:prstGeom>
        </p:spPr>
      </p:pic>
      <p:sp>
        <p:nvSpPr>
          <p:cNvPr id="2" name="Rectangle 1">
            <a:extLst>
              <a:ext uri="{FF2B5EF4-FFF2-40B4-BE49-F238E27FC236}">
                <a16:creationId xmlns:a16="http://schemas.microsoft.com/office/drawing/2014/main" id="{F435769C-8594-A941-929E-6573FEE85419}"/>
              </a:ext>
            </a:extLst>
          </p:cNvPr>
          <p:cNvSpPr/>
          <p:nvPr/>
        </p:nvSpPr>
        <p:spPr>
          <a:xfrm>
            <a:off x="6089073" y="295743"/>
            <a:ext cx="1704109" cy="1782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9980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729" y="-50840"/>
            <a:ext cx="9347158" cy="697657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726" y="-67770"/>
            <a:ext cx="9347158" cy="697657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656" y="-84700"/>
            <a:ext cx="9347158" cy="6976575"/>
          </a:xfrm>
          <a:prstGeom prst="rect">
            <a:avLst/>
          </a:prstGeom>
          <a:solidFill>
            <a:schemeClr val="accent1">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720" y="-67764"/>
            <a:ext cx="9347158" cy="6976575"/>
          </a:xfrm>
          <a:prstGeom prst="rect">
            <a:avLst/>
          </a:prstGeom>
          <a:solidFill>
            <a:schemeClr val="accent1">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7717" y="-84694"/>
            <a:ext cx="9347158" cy="6976575"/>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781" y="-101624"/>
            <a:ext cx="9347158" cy="697657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7711" y="-101621"/>
            <a:ext cx="9347158" cy="6976575"/>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7708" y="-101618"/>
            <a:ext cx="9347158" cy="6976575"/>
          </a:xfrm>
          <a:prstGeom prst="rect">
            <a:avLst/>
          </a:prstGeom>
          <a:solidFill>
            <a:srgbClr val="9CBA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84638" y="-118548"/>
            <a:ext cx="9347158" cy="6976575"/>
          </a:xfrm>
          <a:prstGeom prst="rect">
            <a:avLst/>
          </a:prstGeom>
          <a:solidFill>
            <a:srgbClr val="9C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4635" y="-84679"/>
            <a:ext cx="9347158" cy="6976575"/>
          </a:xfrm>
          <a:prstGeom prst="rect">
            <a:avLst/>
          </a:prstGeom>
          <a:solidFill>
            <a:srgbClr val="E3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7699" y="-84676"/>
            <a:ext cx="9347158" cy="6976575"/>
          </a:xfrm>
          <a:prstGeom prst="rect">
            <a:avLst/>
          </a:prstGeom>
          <a:solidFill>
            <a:srgbClr val="FFFFC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696" y="-67740"/>
            <a:ext cx="9347158" cy="6976575"/>
          </a:xfrm>
          <a:prstGeom prst="rect">
            <a:avLst/>
          </a:prstGeom>
          <a:solidFill>
            <a:srgbClr val="FFFF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7693" y="-84670"/>
            <a:ext cx="9347158" cy="6976575"/>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7690" y="-67734"/>
            <a:ext cx="9347158" cy="697657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latin typeface="Trebuchet MS"/>
                <a:cs typeface="Trebuchet MS"/>
              </a:rPr>
              <a:t>El objetivo de los espacios de color es ayudar al proceso de la descripción del color, ya sea entre personas o entre computadores.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3000"/>
                                        <p:tgtEl>
                                          <p:spTgt spid="7"/>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3000"/>
                                        <p:tgtEl>
                                          <p:spTgt spid="8"/>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edge">
                                      <p:cBhvr>
                                        <p:cTn id="15" dur="3000"/>
                                        <p:tgtEl>
                                          <p:spTgt spid="9"/>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edge">
                                      <p:cBhvr>
                                        <p:cTn id="19" dur="3000"/>
                                        <p:tgtEl>
                                          <p:spTgt spid="10"/>
                                        </p:tgtEl>
                                      </p:cBhvr>
                                    </p:animEffect>
                                  </p:childTnLst>
                                </p:cTn>
                              </p:par>
                            </p:childTnLst>
                          </p:cTn>
                        </p:par>
                        <p:par>
                          <p:cTn id="20" fill="hold">
                            <p:stCondLst>
                              <p:cond delay="12000"/>
                            </p:stCondLst>
                            <p:childTnLst>
                              <p:par>
                                <p:cTn id="21" presetID="2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edge">
                                      <p:cBhvr>
                                        <p:cTn id="23" dur="3000"/>
                                        <p:tgtEl>
                                          <p:spTgt spid="11"/>
                                        </p:tgtEl>
                                      </p:cBhvr>
                                    </p:animEffect>
                                  </p:childTnLst>
                                </p:cTn>
                              </p:par>
                            </p:childTnLst>
                          </p:cTn>
                        </p:par>
                        <p:par>
                          <p:cTn id="24" fill="hold">
                            <p:stCondLst>
                              <p:cond delay="15000"/>
                            </p:stCondLst>
                            <p:childTnLst>
                              <p:par>
                                <p:cTn id="25" presetID="2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edge">
                                      <p:cBhvr>
                                        <p:cTn id="27" dur="3000"/>
                                        <p:tgtEl>
                                          <p:spTgt spid="12"/>
                                        </p:tgtEl>
                                      </p:cBhvr>
                                    </p:animEffect>
                                  </p:childTnLst>
                                </p:cTn>
                              </p:par>
                            </p:childTnLst>
                          </p:cTn>
                        </p:par>
                        <p:par>
                          <p:cTn id="28" fill="hold">
                            <p:stCondLst>
                              <p:cond delay="18000"/>
                            </p:stCondLst>
                            <p:childTnLst>
                              <p:par>
                                <p:cTn id="29" presetID="2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edge">
                                      <p:cBhvr>
                                        <p:cTn id="31" dur="3000"/>
                                        <p:tgtEl>
                                          <p:spTgt spid="13"/>
                                        </p:tgtEl>
                                      </p:cBhvr>
                                    </p:animEffect>
                                  </p:childTnLst>
                                </p:cTn>
                              </p:par>
                            </p:childTnLst>
                          </p:cTn>
                        </p:par>
                        <p:par>
                          <p:cTn id="32" fill="hold">
                            <p:stCondLst>
                              <p:cond delay="21000"/>
                            </p:stCondLst>
                            <p:childTnLst>
                              <p:par>
                                <p:cTn id="33" presetID="2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edge">
                                      <p:cBhvr>
                                        <p:cTn id="35" dur="3000"/>
                                        <p:tgtEl>
                                          <p:spTgt spid="14"/>
                                        </p:tgtEl>
                                      </p:cBhvr>
                                    </p:animEffect>
                                  </p:childTnLst>
                                </p:cTn>
                              </p:par>
                            </p:childTnLst>
                          </p:cTn>
                        </p:par>
                        <p:par>
                          <p:cTn id="36" fill="hold">
                            <p:stCondLst>
                              <p:cond delay="24000"/>
                            </p:stCondLst>
                            <p:childTnLst>
                              <p:par>
                                <p:cTn id="37" presetID="2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edge">
                                      <p:cBhvr>
                                        <p:cTn id="39" dur="3000"/>
                                        <p:tgtEl>
                                          <p:spTgt spid="15"/>
                                        </p:tgtEl>
                                      </p:cBhvr>
                                    </p:animEffect>
                                  </p:childTnLst>
                                </p:cTn>
                              </p:par>
                            </p:childTnLst>
                          </p:cTn>
                        </p:par>
                        <p:par>
                          <p:cTn id="40" fill="hold">
                            <p:stCondLst>
                              <p:cond delay="27000"/>
                            </p:stCondLst>
                            <p:childTnLst>
                              <p:par>
                                <p:cTn id="41" presetID="2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edge">
                                      <p:cBhvr>
                                        <p:cTn id="43" dur="3000"/>
                                        <p:tgtEl>
                                          <p:spTgt spid="16"/>
                                        </p:tgtEl>
                                      </p:cBhvr>
                                    </p:animEffect>
                                  </p:childTnLst>
                                </p:cTn>
                              </p:par>
                            </p:childTnLst>
                          </p:cTn>
                        </p:par>
                        <p:par>
                          <p:cTn id="44" fill="hold">
                            <p:stCondLst>
                              <p:cond delay="30000"/>
                            </p:stCondLst>
                            <p:childTnLst>
                              <p:par>
                                <p:cTn id="45" presetID="2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edge">
                                      <p:cBhvr>
                                        <p:cTn id="47" dur="3000"/>
                                        <p:tgtEl>
                                          <p:spTgt spid="17"/>
                                        </p:tgtEl>
                                      </p:cBhvr>
                                    </p:animEffect>
                                  </p:childTnLst>
                                </p:cTn>
                              </p:par>
                            </p:childTnLst>
                          </p:cTn>
                        </p:par>
                        <p:par>
                          <p:cTn id="48" fill="hold">
                            <p:stCondLst>
                              <p:cond delay="33000"/>
                            </p:stCondLst>
                            <p:childTnLst>
                              <p:par>
                                <p:cTn id="49" presetID="2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edge">
                                      <p:cBhvr>
                                        <p:cTn id="51" dur="3000"/>
                                        <p:tgtEl>
                                          <p:spTgt spid="18"/>
                                        </p:tgtEl>
                                      </p:cBhvr>
                                    </p:animEffect>
                                  </p:childTnLst>
                                </p:cTn>
                              </p:par>
                            </p:childTnLst>
                          </p:cTn>
                        </p:par>
                        <p:par>
                          <p:cTn id="52" fill="hold">
                            <p:stCondLst>
                              <p:cond delay="36000"/>
                            </p:stCondLst>
                            <p:childTnLst>
                              <p:par>
                                <p:cTn id="53" presetID="2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edge">
                                      <p:cBhvr>
                                        <p:cTn id="55" dur="3000"/>
                                        <p:tgtEl>
                                          <p:spTgt spid="19"/>
                                        </p:tgtEl>
                                      </p:cBhvr>
                                    </p:animEffect>
                                  </p:childTnLst>
                                </p:cTn>
                              </p:par>
                            </p:childTnLst>
                          </p:cTn>
                        </p:par>
                        <p:par>
                          <p:cTn id="56" fill="hold">
                            <p:stCondLst>
                              <p:cond delay="39000"/>
                            </p:stCondLst>
                            <p:childTnLst>
                              <p:par>
                                <p:cTn id="57" presetID="2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edge">
                                      <p:cBhvr>
                                        <p:cTn id="59"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0AA9AE7-1F67-0A41-A9DB-1AFC4164C663}"/>
              </a:ext>
            </a:extLst>
          </p:cNvPr>
          <p:cNvCxnSpPr>
            <a:cxnSpLocks/>
          </p:cNvCxnSpPr>
          <p:nvPr/>
        </p:nvCxnSpPr>
        <p:spPr>
          <a:xfrm flipV="1">
            <a:off x="1450769" y="1872343"/>
            <a:ext cx="0" cy="2759034"/>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9735A39-8292-0543-A9B9-80512888EEB5}"/>
              </a:ext>
            </a:extLst>
          </p:cNvPr>
          <p:cNvCxnSpPr>
            <a:cxnSpLocks/>
          </p:cNvCxnSpPr>
          <p:nvPr/>
        </p:nvCxnSpPr>
        <p:spPr>
          <a:xfrm>
            <a:off x="1450769" y="4631377"/>
            <a:ext cx="2122725" cy="0"/>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3829BCA-03FC-594C-805C-70CE94AC5575}"/>
              </a:ext>
            </a:extLst>
          </p:cNvPr>
          <p:cNvCxnSpPr>
            <a:cxnSpLocks/>
          </p:cNvCxnSpPr>
          <p:nvPr/>
        </p:nvCxnSpPr>
        <p:spPr>
          <a:xfrm flipV="1">
            <a:off x="1450769" y="2636322"/>
            <a:ext cx="2410690" cy="1995055"/>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8AF0AA4C-2966-6844-9F2E-73EED1E5FCF0}"/>
              </a:ext>
            </a:extLst>
          </p:cNvPr>
          <p:cNvSpPr txBox="1"/>
          <p:nvPr/>
        </p:nvSpPr>
        <p:spPr>
          <a:xfrm>
            <a:off x="3380973" y="4642332"/>
            <a:ext cx="385042" cy="523220"/>
          </a:xfrm>
          <a:prstGeom prst="rect">
            <a:avLst/>
          </a:prstGeom>
          <a:noFill/>
        </p:spPr>
        <p:txBody>
          <a:bodyPr wrap="none" rtlCol="0">
            <a:spAutoFit/>
          </a:bodyPr>
          <a:lstStyle/>
          <a:p>
            <a:r>
              <a:rPr lang="en-US" sz="2800" dirty="0"/>
              <a:t>X</a:t>
            </a:r>
          </a:p>
        </p:txBody>
      </p:sp>
      <p:sp>
        <p:nvSpPr>
          <p:cNvPr id="14" name="TextBox 13">
            <a:extLst>
              <a:ext uri="{FF2B5EF4-FFF2-40B4-BE49-F238E27FC236}">
                <a16:creationId xmlns:a16="http://schemas.microsoft.com/office/drawing/2014/main" id="{328EB3B9-5E8B-7143-877A-F72F87E4F875}"/>
              </a:ext>
            </a:extLst>
          </p:cNvPr>
          <p:cNvSpPr txBox="1"/>
          <p:nvPr/>
        </p:nvSpPr>
        <p:spPr>
          <a:xfrm>
            <a:off x="3861459" y="2324593"/>
            <a:ext cx="389850" cy="523220"/>
          </a:xfrm>
          <a:prstGeom prst="rect">
            <a:avLst/>
          </a:prstGeom>
          <a:noFill/>
        </p:spPr>
        <p:txBody>
          <a:bodyPr wrap="none" rtlCol="0">
            <a:spAutoFit/>
          </a:bodyPr>
          <a:lstStyle/>
          <a:p>
            <a:r>
              <a:rPr lang="en-US" sz="2800" dirty="0"/>
              <a:t>Y</a:t>
            </a:r>
          </a:p>
        </p:txBody>
      </p:sp>
      <p:sp>
        <p:nvSpPr>
          <p:cNvPr id="15" name="TextBox 14">
            <a:extLst>
              <a:ext uri="{FF2B5EF4-FFF2-40B4-BE49-F238E27FC236}">
                <a16:creationId xmlns:a16="http://schemas.microsoft.com/office/drawing/2014/main" id="{F7F3079C-E33C-484E-9413-C8083C129E14}"/>
              </a:ext>
            </a:extLst>
          </p:cNvPr>
          <p:cNvSpPr txBox="1"/>
          <p:nvPr/>
        </p:nvSpPr>
        <p:spPr>
          <a:xfrm>
            <a:off x="943773" y="1711796"/>
            <a:ext cx="385042" cy="523220"/>
          </a:xfrm>
          <a:prstGeom prst="rect">
            <a:avLst/>
          </a:prstGeom>
          <a:noFill/>
        </p:spPr>
        <p:txBody>
          <a:bodyPr wrap="none" rtlCol="0">
            <a:spAutoFit/>
          </a:bodyPr>
          <a:lstStyle/>
          <a:p>
            <a:r>
              <a:rPr lang="en-US" sz="2800" dirty="0"/>
              <a:t>Z</a:t>
            </a:r>
          </a:p>
        </p:txBody>
      </p:sp>
      <p:sp>
        <p:nvSpPr>
          <p:cNvPr id="33" name="Freeform 32">
            <a:extLst>
              <a:ext uri="{FF2B5EF4-FFF2-40B4-BE49-F238E27FC236}">
                <a16:creationId xmlns:a16="http://schemas.microsoft.com/office/drawing/2014/main" id="{5BD31DAF-CE7C-E94C-A0B9-F64B1AB769FB}"/>
              </a:ext>
            </a:extLst>
          </p:cNvPr>
          <p:cNvSpPr/>
          <p:nvPr/>
        </p:nvSpPr>
        <p:spPr>
          <a:xfrm>
            <a:off x="1465268" y="2610546"/>
            <a:ext cx="2108226" cy="2006010"/>
          </a:xfrm>
          <a:custGeom>
            <a:avLst/>
            <a:gdLst>
              <a:gd name="connsiteX0" fmla="*/ 0 w 2176131"/>
              <a:gd name="connsiteY0" fmla="*/ 0 h 2006010"/>
              <a:gd name="connsiteX1" fmla="*/ 2176131 w 2176131"/>
              <a:gd name="connsiteY1" fmla="*/ 226828 h 2006010"/>
              <a:gd name="connsiteX2" fmla="*/ 1708298 w 2176131"/>
              <a:gd name="connsiteY2" fmla="*/ 2006010 h 2006010"/>
              <a:gd name="connsiteX3" fmla="*/ 0 w 2176131"/>
              <a:gd name="connsiteY3" fmla="*/ 0 h 2006010"/>
            </a:gdLst>
            <a:ahLst/>
            <a:cxnLst>
              <a:cxn ang="0">
                <a:pos x="connsiteX0" y="connsiteY0"/>
              </a:cxn>
              <a:cxn ang="0">
                <a:pos x="connsiteX1" y="connsiteY1"/>
              </a:cxn>
              <a:cxn ang="0">
                <a:pos x="connsiteX2" y="connsiteY2"/>
              </a:cxn>
              <a:cxn ang="0">
                <a:pos x="connsiteX3" y="connsiteY3"/>
              </a:cxn>
            </a:cxnLst>
            <a:rect l="l" t="t" r="r" b="b"/>
            <a:pathLst>
              <a:path w="2176131" h="2006010">
                <a:moveTo>
                  <a:pt x="0" y="0"/>
                </a:moveTo>
                <a:lnTo>
                  <a:pt x="2176131" y="226828"/>
                </a:lnTo>
                <a:lnTo>
                  <a:pt x="1708298" y="2006010"/>
                </a:lnTo>
                <a:lnTo>
                  <a:pt x="0" y="0"/>
                </a:lnTo>
                <a:close/>
              </a:path>
            </a:pathLst>
          </a:custGeom>
          <a:gradFill>
            <a:gsLst>
              <a:gs pos="0">
                <a:schemeClr val="accent1">
                  <a:tint val="100000"/>
                  <a:shade val="100000"/>
                  <a:satMod val="130000"/>
                  <a:alpha val="39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9F192273-2173-5F48-B794-B7F0193FDCDB}"/>
              </a:ext>
            </a:extLst>
          </p:cNvPr>
          <p:cNvSpPr txBox="1"/>
          <p:nvPr/>
        </p:nvSpPr>
        <p:spPr>
          <a:xfrm>
            <a:off x="132654" y="3354825"/>
            <a:ext cx="1196161" cy="646331"/>
          </a:xfrm>
          <a:prstGeom prst="rect">
            <a:avLst/>
          </a:prstGeom>
          <a:noFill/>
        </p:spPr>
        <p:txBody>
          <a:bodyPr wrap="none" rtlCol="0">
            <a:spAutoFit/>
          </a:bodyPr>
          <a:lstStyle/>
          <a:p>
            <a:r>
              <a:rPr lang="en-US" dirty="0"/>
              <a:t>Plano</a:t>
            </a:r>
          </a:p>
          <a:p>
            <a:r>
              <a:rPr lang="en-US" dirty="0"/>
              <a:t>X+Y+Z = 1</a:t>
            </a:r>
          </a:p>
        </p:txBody>
      </p:sp>
      <p:cxnSp>
        <p:nvCxnSpPr>
          <p:cNvPr id="36" name="Straight Arrow Connector 35">
            <a:extLst>
              <a:ext uri="{FF2B5EF4-FFF2-40B4-BE49-F238E27FC236}">
                <a16:creationId xmlns:a16="http://schemas.microsoft.com/office/drawing/2014/main" id="{7DC092ED-2542-2641-939D-A20DE8C58F96}"/>
              </a:ext>
            </a:extLst>
          </p:cNvPr>
          <p:cNvCxnSpPr/>
          <p:nvPr/>
        </p:nvCxnSpPr>
        <p:spPr>
          <a:xfrm flipV="1">
            <a:off x="1110849" y="3120909"/>
            <a:ext cx="1056167" cy="43947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54" name="Group 53">
            <a:extLst>
              <a:ext uri="{FF2B5EF4-FFF2-40B4-BE49-F238E27FC236}">
                <a16:creationId xmlns:a16="http://schemas.microsoft.com/office/drawing/2014/main" id="{FC5B9F21-6D99-C740-9F0E-19BC3ECF4FC8}"/>
              </a:ext>
            </a:extLst>
          </p:cNvPr>
          <p:cNvGrpSpPr/>
          <p:nvPr/>
        </p:nvGrpSpPr>
        <p:grpSpPr>
          <a:xfrm>
            <a:off x="4908955" y="1146630"/>
            <a:ext cx="4067412" cy="5464590"/>
            <a:chOff x="4908955" y="1146630"/>
            <a:chExt cx="4067412" cy="5464590"/>
          </a:xfrm>
        </p:grpSpPr>
        <p:sp>
          <p:nvSpPr>
            <p:cNvPr id="40" name="Triangle 39">
              <a:extLst>
                <a:ext uri="{FF2B5EF4-FFF2-40B4-BE49-F238E27FC236}">
                  <a16:creationId xmlns:a16="http://schemas.microsoft.com/office/drawing/2014/main" id="{936D268A-4E26-3B4D-B2A0-C60CBDBBA39D}"/>
                </a:ext>
              </a:extLst>
            </p:cNvPr>
            <p:cNvSpPr/>
            <p:nvPr/>
          </p:nvSpPr>
          <p:spPr>
            <a:xfrm>
              <a:off x="5805714" y="2290418"/>
              <a:ext cx="2452914" cy="212881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4EBA1186-BCF3-6544-90B9-761057C9FF1D}"/>
                </a:ext>
              </a:extLst>
            </p:cNvPr>
            <p:cNvCxnSpPr>
              <a:cxnSpLocks/>
              <a:stCxn id="40" idx="0"/>
            </p:cNvCxnSpPr>
            <p:nvPr/>
          </p:nvCxnSpPr>
          <p:spPr>
            <a:xfrm flipV="1">
              <a:off x="7032171" y="1146630"/>
              <a:ext cx="0" cy="1143788"/>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968EAB97-01A4-DF45-898F-F35711DE1783}"/>
                </a:ext>
              </a:extLst>
            </p:cNvPr>
            <p:cNvCxnSpPr>
              <a:cxnSpLocks/>
            </p:cNvCxnSpPr>
            <p:nvPr/>
          </p:nvCxnSpPr>
          <p:spPr>
            <a:xfrm flipH="1">
              <a:off x="5065486" y="4465581"/>
              <a:ext cx="740228" cy="438361"/>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5808A285-0CF2-154A-AAA4-2D98089CF207}"/>
                </a:ext>
              </a:extLst>
            </p:cNvPr>
            <p:cNvCxnSpPr>
              <a:cxnSpLocks/>
            </p:cNvCxnSpPr>
            <p:nvPr/>
          </p:nvCxnSpPr>
          <p:spPr>
            <a:xfrm>
              <a:off x="8216403" y="4423151"/>
              <a:ext cx="740228" cy="438361"/>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30F0E028-9FA4-094D-A355-018E3EB2361C}"/>
                </a:ext>
              </a:extLst>
            </p:cNvPr>
            <p:cNvSpPr txBox="1"/>
            <p:nvPr/>
          </p:nvSpPr>
          <p:spPr>
            <a:xfrm>
              <a:off x="4908955" y="4950292"/>
              <a:ext cx="385042" cy="523220"/>
            </a:xfrm>
            <a:prstGeom prst="rect">
              <a:avLst/>
            </a:prstGeom>
            <a:noFill/>
          </p:spPr>
          <p:txBody>
            <a:bodyPr wrap="none" rtlCol="0">
              <a:spAutoFit/>
            </a:bodyPr>
            <a:lstStyle/>
            <a:p>
              <a:r>
                <a:rPr lang="en-US" sz="2800" dirty="0"/>
                <a:t>X</a:t>
              </a:r>
            </a:p>
          </p:txBody>
        </p:sp>
        <p:sp>
          <p:nvSpPr>
            <p:cNvPr id="50" name="TextBox 49">
              <a:extLst>
                <a:ext uri="{FF2B5EF4-FFF2-40B4-BE49-F238E27FC236}">
                  <a16:creationId xmlns:a16="http://schemas.microsoft.com/office/drawing/2014/main" id="{DA68C3E3-A768-CB4A-8FF2-0877C0011FA7}"/>
                </a:ext>
              </a:extLst>
            </p:cNvPr>
            <p:cNvSpPr txBox="1"/>
            <p:nvPr/>
          </p:nvSpPr>
          <p:spPr>
            <a:xfrm>
              <a:off x="8586517" y="4939406"/>
              <a:ext cx="389850" cy="523220"/>
            </a:xfrm>
            <a:prstGeom prst="rect">
              <a:avLst/>
            </a:prstGeom>
            <a:noFill/>
          </p:spPr>
          <p:txBody>
            <a:bodyPr wrap="none" rtlCol="0">
              <a:spAutoFit/>
            </a:bodyPr>
            <a:lstStyle/>
            <a:p>
              <a:r>
                <a:rPr lang="en-US" sz="2800" dirty="0"/>
                <a:t>Y</a:t>
              </a:r>
            </a:p>
          </p:txBody>
        </p:sp>
        <p:sp>
          <p:nvSpPr>
            <p:cNvPr id="51" name="TextBox 50">
              <a:extLst>
                <a:ext uri="{FF2B5EF4-FFF2-40B4-BE49-F238E27FC236}">
                  <a16:creationId xmlns:a16="http://schemas.microsoft.com/office/drawing/2014/main" id="{CF8EE9AA-F4EA-904C-A43D-0436CC54AA12}"/>
                </a:ext>
              </a:extLst>
            </p:cNvPr>
            <p:cNvSpPr txBox="1"/>
            <p:nvPr/>
          </p:nvSpPr>
          <p:spPr>
            <a:xfrm>
              <a:off x="7127930" y="1146630"/>
              <a:ext cx="385042" cy="523220"/>
            </a:xfrm>
            <a:prstGeom prst="rect">
              <a:avLst/>
            </a:prstGeom>
            <a:noFill/>
          </p:spPr>
          <p:txBody>
            <a:bodyPr wrap="none" rtlCol="0">
              <a:spAutoFit/>
            </a:bodyPr>
            <a:lstStyle/>
            <a:p>
              <a:r>
                <a:rPr lang="en-US" sz="2800" dirty="0"/>
                <a:t>Z</a:t>
              </a:r>
            </a:p>
          </p:txBody>
        </p:sp>
        <p:pic>
          <p:nvPicPr>
            <p:cNvPr id="52" name="Picture 51">
              <a:extLst>
                <a:ext uri="{FF2B5EF4-FFF2-40B4-BE49-F238E27FC236}">
                  <a16:creationId xmlns:a16="http://schemas.microsoft.com/office/drawing/2014/main" id="{E4140DD7-B8A5-E54E-8BF2-A523C46DC154}"/>
                </a:ext>
              </a:extLst>
            </p:cNvPr>
            <p:cNvPicPr>
              <a:picLocks noChangeAspect="1"/>
            </p:cNvPicPr>
            <p:nvPr/>
          </p:nvPicPr>
          <p:blipFill>
            <a:blip r:embed="rId2"/>
            <a:stretch>
              <a:fillRect/>
            </a:stretch>
          </p:blipFill>
          <p:spPr>
            <a:xfrm>
              <a:off x="6160163" y="5151247"/>
              <a:ext cx="1744015" cy="539314"/>
            </a:xfrm>
            <a:prstGeom prst="rect">
              <a:avLst/>
            </a:prstGeom>
          </p:spPr>
        </p:pic>
        <p:pic>
          <p:nvPicPr>
            <p:cNvPr id="53" name="Picture 52">
              <a:extLst>
                <a:ext uri="{FF2B5EF4-FFF2-40B4-BE49-F238E27FC236}">
                  <a16:creationId xmlns:a16="http://schemas.microsoft.com/office/drawing/2014/main" id="{A95ADAB1-6FC6-7047-9A33-CD268CC2467C}"/>
                </a:ext>
              </a:extLst>
            </p:cNvPr>
            <p:cNvPicPr>
              <a:picLocks noChangeAspect="1"/>
            </p:cNvPicPr>
            <p:nvPr/>
          </p:nvPicPr>
          <p:blipFill>
            <a:blip r:embed="rId3"/>
            <a:stretch>
              <a:fillRect/>
            </a:stretch>
          </p:blipFill>
          <p:spPr>
            <a:xfrm>
              <a:off x="6160163" y="6071906"/>
              <a:ext cx="1730008" cy="539314"/>
            </a:xfrm>
            <a:prstGeom prst="rect">
              <a:avLst/>
            </a:prstGeom>
          </p:spPr>
        </p:pic>
      </p:grpSp>
    </p:spTree>
    <p:extLst>
      <p:ext uri="{BB962C8B-B14F-4D97-AF65-F5344CB8AC3E}">
        <p14:creationId xmlns:p14="http://schemas.microsoft.com/office/powerpoint/2010/main" val="121013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18"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4" name="Text Box 3">
            <a:extLst>
              <a:ext uri="{FF2B5EF4-FFF2-40B4-BE49-F238E27FC236}">
                <a16:creationId xmlns:a16="http://schemas.microsoft.com/office/drawing/2014/main" id="{4F6A4CDB-019D-2544-A23F-D2C3BE330CAD}"/>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0900"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0901"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0902"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0903" name="Line 7"/>
          <p:cNvSpPr>
            <a:spLocks noChangeShapeType="1"/>
          </p:cNvSpPr>
          <p:nvPr/>
        </p:nvSpPr>
        <p:spPr bwMode="auto">
          <a:xfrm flipH="1">
            <a:off x="4457700" y="2070100"/>
            <a:ext cx="1714500" cy="11049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0904" name="Text Box 8"/>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
        <p:nvSpPr>
          <p:cNvPr id="10" name="Text Box 3">
            <a:extLst>
              <a:ext uri="{FF2B5EF4-FFF2-40B4-BE49-F238E27FC236}">
                <a16:creationId xmlns:a16="http://schemas.microsoft.com/office/drawing/2014/main" id="{68AA33F6-88E3-AC4E-A5ED-684C03BAE5F1}"/>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2947"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2948"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49"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2950"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2951" name="Line 7"/>
          <p:cNvSpPr>
            <a:spLocks noChangeShapeType="1"/>
          </p:cNvSpPr>
          <p:nvPr/>
        </p:nvSpPr>
        <p:spPr bwMode="auto">
          <a:xfrm flipH="1">
            <a:off x="3949700" y="2070100"/>
            <a:ext cx="2222500" cy="1816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2953" name="Line 9"/>
          <p:cNvSpPr>
            <a:spLocks noChangeShapeType="1"/>
          </p:cNvSpPr>
          <p:nvPr/>
        </p:nvSpPr>
        <p:spPr bwMode="auto">
          <a:xfrm flipH="1">
            <a:off x="3365500" y="2514600"/>
            <a:ext cx="279400" cy="25527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4" name="Line 10"/>
          <p:cNvSpPr>
            <a:spLocks noChangeShapeType="1"/>
          </p:cNvSpPr>
          <p:nvPr/>
        </p:nvSpPr>
        <p:spPr bwMode="auto">
          <a:xfrm flipH="1">
            <a:off x="3352800" y="3886200"/>
            <a:ext cx="1816100" cy="11811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5" name="Text Box 11"/>
          <p:cNvSpPr txBox="1">
            <a:spLocks noChangeArrowheads="1"/>
          </p:cNvSpPr>
          <p:nvPr/>
        </p:nvSpPr>
        <p:spPr bwMode="auto">
          <a:xfrm>
            <a:off x="2981325" y="5230813"/>
            <a:ext cx="1066180" cy="369332"/>
          </a:xfrm>
          <a:prstGeom prst="rect">
            <a:avLst/>
          </a:prstGeom>
          <a:noFill/>
          <a:ln w="9525">
            <a:noFill/>
            <a:miter lim="800000"/>
            <a:headEnd/>
            <a:tailEnd/>
          </a:ln>
        </p:spPr>
        <p:txBody>
          <a:bodyPr wrap="none">
            <a:prstTxWarp prst="textNoShape">
              <a:avLst/>
            </a:prstTxWarp>
            <a:spAutoFit/>
          </a:bodyPr>
          <a:lstStyle/>
          <a:p>
            <a:r>
              <a:rPr lang="es-CL" dirty="0"/>
              <a:t>Source 3</a:t>
            </a:r>
            <a:endParaRPr lang="es-ES" dirty="0"/>
          </a:p>
        </p:txBody>
      </p:sp>
      <p:sp>
        <p:nvSpPr>
          <p:cNvPr id="13" name="Text Box 8">
            <a:extLst>
              <a:ext uri="{FF2B5EF4-FFF2-40B4-BE49-F238E27FC236}">
                <a16:creationId xmlns:a16="http://schemas.microsoft.com/office/drawing/2014/main" id="{D67FCE02-86E9-124F-B115-940C51D152CB}"/>
              </a:ext>
            </a:extLst>
          </p:cNvPr>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4995"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4996" name="Freeform 5"/>
          <p:cNvSpPr>
            <a:spLocks/>
          </p:cNvSpPr>
          <p:nvPr/>
        </p:nvSpPr>
        <p:spPr bwMode="auto">
          <a:xfrm>
            <a:off x="1566863" y="442913"/>
            <a:ext cx="2763837" cy="2554287"/>
          </a:xfrm>
          <a:custGeom>
            <a:avLst/>
            <a:gdLst>
              <a:gd name="T0" fmla="*/ 237 w 1741"/>
              <a:gd name="T1" fmla="*/ 1609 h 1609"/>
              <a:gd name="T2" fmla="*/ 93 w 1741"/>
              <a:gd name="T3" fmla="*/ 465 h 1609"/>
              <a:gd name="T4" fmla="*/ 797 w 1741"/>
              <a:gd name="T5" fmla="*/ 17 h 1609"/>
              <a:gd name="T6" fmla="*/ 1741 w 1741"/>
              <a:gd name="T7" fmla="*/ 569 h 1609"/>
              <a:gd name="T8" fmla="*/ 0 60000 65536"/>
              <a:gd name="T9" fmla="*/ 0 60000 65536"/>
              <a:gd name="T10" fmla="*/ 0 60000 65536"/>
              <a:gd name="T11" fmla="*/ 0 60000 65536"/>
              <a:gd name="T12" fmla="*/ 0 w 1741"/>
              <a:gd name="T13" fmla="*/ 0 h 1609"/>
              <a:gd name="T14" fmla="*/ 1741 w 1741"/>
              <a:gd name="T15" fmla="*/ 1609 h 1609"/>
            </a:gdLst>
            <a:ahLst/>
            <a:cxnLst>
              <a:cxn ang="T8">
                <a:pos x="T0" y="T1"/>
              </a:cxn>
              <a:cxn ang="T9">
                <a:pos x="T2" y="T3"/>
              </a:cxn>
              <a:cxn ang="T10">
                <a:pos x="T4" y="T5"/>
              </a:cxn>
              <a:cxn ang="T11">
                <a:pos x="T6" y="T7"/>
              </a:cxn>
            </a:cxnLst>
            <a:rect l="T12" t="T13" r="T14" b="T15"/>
            <a:pathLst>
              <a:path w="1741" h="1609">
                <a:moveTo>
                  <a:pt x="237" y="1609"/>
                </a:moveTo>
                <a:cubicBezTo>
                  <a:pt x="118" y="1169"/>
                  <a:pt x="0" y="730"/>
                  <a:pt x="93" y="465"/>
                </a:cubicBezTo>
                <a:cubicBezTo>
                  <a:pt x="186" y="200"/>
                  <a:pt x="522" y="0"/>
                  <a:pt x="797" y="17"/>
                </a:cubicBezTo>
                <a:cubicBezTo>
                  <a:pt x="1072" y="34"/>
                  <a:pt x="1406" y="301"/>
                  <a:pt x="1741" y="569"/>
                </a:cubicBezTo>
              </a:path>
            </a:pathLst>
          </a:custGeom>
          <a:noFill/>
          <a:ln w="9525">
            <a:solidFill>
              <a:schemeClr val="tx1"/>
            </a:solidFill>
            <a:round/>
            <a:headEnd type="triangle" w="med" len="med"/>
            <a:tailEnd type="triangle" w="med" len="med"/>
          </a:ln>
        </p:spPr>
        <p:txBody>
          <a:bodyPr>
            <a:prstTxWarp prst="textNoShape">
              <a:avLst/>
            </a:prstTxWarp>
          </a:bodyPr>
          <a:lstStyle/>
          <a:p>
            <a:endParaRPr lang="es-ES_tradnl"/>
          </a:p>
        </p:txBody>
      </p:sp>
      <p:sp>
        <p:nvSpPr>
          <p:cNvPr id="84997" name="Text Box 6"/>
          <p:cNvSpPr txBox="1">
            <a:spLocks noChangeArrowheads="1"/>
          </p:cNvSpPr>
          <p:nvPr/>
        </p:nvSpPr>
        <p:spPr bwMode="auto">
          <a:xfrm>
            <a:off x="4518025" y="963613"/>
            <a:ext cx="2581275" cy="366712"/>
          </a:xfrm>
          <a:prstGeom prst="rect">
            <a:avLst/>
          </a:prstGeom>
          <a:solidFill>
            <a:srgbClr val="BBE0E3"/>
          </a:solidFill>
          <a:ln w="9525">
            <a:noFill/>
            <a:miter lim="800000"/>
            <a:headEnd/>
            <a:tailEnd/>
          </a:ln>
        </p:spPr>
        <p:txBody>
          <a:bodyPr>
            <a:prstTxWarp prst="textNoShape">
              <a:avLst/>
            </a:prstTxWarp>
            <a:spAutoFit/>
          </a:bodyPr>
          <a:lstStyle/>
          <a:p>
            <a:r>
              <a:rPr lang="es-CL" dirty="0"/>
              <a:t>Hue</a:t>
            </a:r>
            <a:endParaRPr lang="es-E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7043"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
        <p:nvSpPr>
          <p:cNvPr id="87044" name="Text Box 5"/>
          <p:cNvSpPr txBox="1">
            <a:spLocks noChangeArrowheads="1"/>
          </p:cNvSpPr>
          <p:nvPr/>
        </p:nvSpPr>
        <p:spPr bwMode="auto">
          <a:xfrm>
            <a:off x="4518026" y="1001713"/>
            <a:ext cx="1460744" cy="366712"/>
          </a:xfrm>
          <a:prstGeom prst="rect">
            <a:avLst/>
          </a:prstGeom>
          <a:solidFill>
            <a:srgbClr val="BBE0E3"/>
          </a:solidFill>
          <a:ln w="9525">
            <a:noFill/>
            <a:miter lim="800000"/>
            <a:headEnd/>
            <a:tailEnd/>
          </a:ln>
        </p:spPr>
        <p:txBody>
          <a:bodyPr wrap="square">
            <a:prstTxWarp prst="textNoShape">
              <a:avLst/>
            </a:prstTxWarp>
            <a:spAutoFit/>
          </a:bodyPr>
          <a:lstStyle/>
          <a:p>
            <a:r>
              <a:rPr lang="es-CL" dirty="0"/>
              <a:t>Saturación</a:t>
            </a:r>
            <a:endParaRPr lang="es-ES" dirty="0"/>
          </a:p>
        </p:txBody>
      </p:sp>
      <p:sp>
        <p:nvSpPr>
          <p:cNvPr id="87045" name="Line 6"/>
          <p:cNvSpPr>
            <a:spLocks noChangeShapeType="1"/>
          </p:cNvSpPr>
          <p:nvPr/>
        </p:nvSpPr>
        <p:spPr bwMode="auto">
          <a:xfrm flipH="1" flipV="1">
            <a:off x="3086100" y="2120900"/>
            <a:ext cx="787400" cy="1625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64875" y="3059668"/>
            <a:ext cx="38142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Percepción Uniforme ]</a:t>
            </a:r>
            <a:endParaRPr lang="en-US" dirty="0">
              <a:solidFill>
                <a:srgbClr val="3333CC"/>
              </a:solidFill>
            </a:endParaRPr>
          </a:p>
        </p:txBody>
      </p:sp>
    </p:spTree>
    <p:extLst>
      <p:ext uri="{BB962C8B-B14F-4D97-AF65-F5344CB8AC3E}">
        <p14:creationId xmlns:p14="http://schemas.microsoft.com/office/powerpoint/2010/main" val="1491882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3"/>
          <p:cNvSpPr txBox="1">
            <a:spLocks noChangeArrowheads="1"/>
          </p:cNvSpPr>
          <p:nvPr/>
        </p:nvSpPr>
        <p:spPr bwMode="auto">
          <a:xfrm>
            <a:off x="176213" y="76200"/>
            <a:ext cx="452399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Colores Similares: Elipses de MacAdam ]</a:t>
            </a:r>
            <a:endParaRPr lang="en-US" dirty="0">
              <a:solidFill>
                <a:srgbClr val="3333CC"/>
              </a:solidFill>
            </a:endParaRPr>
          </a:p>
        </p:txBody>
      </p:sp>
      <p:pic>
        <p:nvPicPr>
          <p:cNvPr id="89091" name="Picture 7" descr="Image:CIExy1931 MacAdam.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5" descr="macadam"/>
          <p:cNvPicPr>
            <a:picLocks noChangeAspect="1" noChangeArrowheads="1"/>
          </p:cNvPicPr>
          <p:nvPr/>
        </p:nvPicPr>
        <p:blipFill>
          <a:blip r:embed="rId3"/>
          <a:srcRect/>
          <a:stretch>
            <a:fillRect/>
          </a:stretch>
        </p:blipFill>
        <p:spPr bwMode="auto">
          <a:xfrm>
            <a:off x="638175" y="1265238"/>
            <a:ext cx="8099425" cy="4454525"/>
          </a:xfrm>
          <a:prstGeom prst="rect">
            <a:avLst/>
          </a:prstGeom>
          <a:noFill/>
          <a:ln w="9525">
            <a:noFill/>
            <a:miter lim="800000"/>
            <a:headEnd/>
            <a:tailEnd/>
          </a:ln>
        </p:spPr>
      </p:pic>
      <p:sp>
        <p:nvSpPr>
          <p:cNvPr id="4" name="Text Box 3">
            <a:extLst>
              <a:ext uri="{FF2B5EF4-FFF2-40B4-BE49-F238E27FC236}">
                <a16:creationId xmlns:a16="http://schemas.microsoft.com/office/drawing/2014/main" id="{ACA33510-BF94-F548-A92D-9B8F7628C7A8}"/>
              </a:ext>
            </a:extLst>
          </p:cNvPr>
          <p:cNvSpPr txBox="1">
            <a:spLocks noChangeArrowheads="1"/>
          </p:cNvSpPr>
          <p:nvPr/>
        </p:nvSpPr>
        <p:spPr bwMode="auto">
          <a:xfrm>
            <a:off x="176213" y="76200"/>
            <a:ext cx="561083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vs. CIE u’v’: Elipses de MacAdam ]</a:t>
            </a:r>
            <a:endParaRPr lang="en-US" dirty="0">
              <a:solidFill>
                <a:srgbClr val="3333CC"/>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CIE LAB 1976 color space. ">
            <a:extLst>
              <a:ext uri="{FF2B5EF4-FFF2-40B4-BE49-F238E27FC236}">
                <a16:creationId xmlns:a16="http://schemas.microsoft.com/office/drawing/2014/main" id="{6927C390-10CE-FD47-86A8-F518D8CEA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971550"/>
            <a:ext cx="5575300" cy="4914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
            <a:extLst>
              <a:ext uri="{FF2B5EF4-FFF2-40B4-BE49-F238E27FC236}">
                <a16:creationId xmlns:a16="http://schemas.microsoft.com/office/drawing/2014/main" id="{E96431B9-A920-CC49-BF4B-9D7E327820D5}"/>
              </a:ext>
            </a:extLst>
          </p:cNvPr>
          <p:cNvSpPr txBox="1">
            <a:spLocks noChangeArrowheads="1"/>
          </p:cNvSpPr>
          <p:nvPr/>
        </p:nvSpPr>
        <p:spPr bwMode="auto">
          <a:xfrm>
            <a:off x="176213" y="76200"/>
            <a:ext cx="18982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a:t>
            </a:r>
            <a:r>
              <a:rPr lang="es-CL" dirty="0" err="1">
                <a:solidFill>
                  <a:srgbClr val="3333CC"/>
                </a:solidFill>
              </a:rPr>
              <a:t>Lab</a:t>
            </a:r>
            <a:r>
              <a:rPr lang="es-CL" dirty="0">
                <a:solidFill>
                  <a:srgbClr val="3333CC"/>
                </a:solidFill>
              </a:rPr>
              <a:t> ]</a:t>
            </a:r>
            <a:endParaRPr lang="en-US" dirty="0">
              <a:solidFill>
                <a:srgbClr val="3333CC"/>
              </a:solidFill>
            </a:endParaRPr>
          </a:p>
        </p:txBody>
      </p:sp>
    </p:spTree>
    <p:extLst>
      <p:ext uri="{BB962C8B-B14F-4D97-AF65-F5344CB8AC3E}">
        <p14:creationId xmlns:p14="http://schemas.microsoft.com/office/powerpoint/2010/main" val="288537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Cones smj2 E.png">
            <a:hlinkClick r:id="rId3"/>
          </p:cNvPr>
          <p:cNvPicPr>
            <a:picLocks noChangeAspect="1" noChangeArrowheads="1"/>
          </p:cNvPicPr>
          <p:nvPr/>
        </p:nvPicPr>
        <p:blipFill>
          <a:blip r:embed="rId4"/>
          <a:srcRect/>
          <a:stretch>
            <a:fillRect/>
          </a:stretch>
        </p:blipFill>
        <p:spPr bwMode="auto">
          <a:xfrm>
            <a:off x="460375" y="687388"/>
            <a:ext cx="2914650" cy="2257425"/>
          </a:xfrm>
          <a:prstGeom prst="rect">
            <a:avLst/>
          </a:prstGeom>
          <a:noFill/>
          <a:ln w="9525">
            <a:noFill/>
            <a:miter lim="800000"/>
            <a:headEnd/>
            <a:tailEnd/>
          </a:ln>
        </p:spPr>
      </p:pic>
      <p:pic>
        <p:nvPicPr>
          <p:cNvPr id="31747" name="Picture 3" descr="Image:Ventral-dorsal streams.svg">
            <a:hlinkClick r:id="rId5"/>
          </p:cNvPr>
          <p:cNvPicPr>
            <a:picLocks noChangeAspect="1" noChangeArrowheads="1"/>
          </p:cNvPicPr>
          <p:nvPr/>
        </p:nvPicPr>
        <p:blipFill>
          <a:blip r:embed="rId6"/>
          <a:srcRect/>
          <a:stretch>
            <a:fillRect/>
          </a:stretch>
        </p:blipFill>
        <p:spPr bwMode="auto">
          <a:xfrm>
            <a:off x="3819525" y="874713"/>
            <a:ext cx="5324475" cy="3800475"/>
          </a:xfrm>
          <a:prstGeom prst="rect">
            <a:avLst/>
          </a:prstGeom>
          <a:noFill/>
          <a:ln w="9525">
            <a:noFill/>
            <a:miter lim="800000"/>
            <a:headEnd/>
            <a:tailEnd/>
          </a:ln>
        </p:spPr>
      </p:pic>
      <p:pic>
        <p:nvPicPr>
          <p:cNvPr id="31748" name="Picture 4" descr="Image:Psychophysical.jpg">
            <a:hlinkClick r:id="rId7"/>
          </p:cNvPr>
          <p:cNvPicPr>
            <a:picLocks noChangeAspect="1" noChangeArrowheads="1"/>
          </p:cNvPicPr>
          <p:nvPr/>
        </p:nvPicPr>
        <p:blipFill>
          <a:blip r:embed="rId8"/>
          <a:srcRect/>
          <a:stretch>
            <a:fillRect/>
          </a:stretch>
        </p:blipFill>
        <p:spPr bwMode="auto">
          <a:xfrm>
            <a:off x="611188" y="3479800"/>
            <a:ext cx="3054350" cy="1787525"/>
          </a:xfrm>
          <a:prstGeom prst="rect">
            <a:avLst/>
          </a:prstGeom>
          <a:noFill/>
          <a:ln w="9525">
            <a:noFill/>
            <a:miter lim="800000"/>
            <a:headEnd/>
            <a:tailEnd/>
          </a:ln>
        </p:spPr>
      </p:pic>
      <p:pic>
        <p:nvPicPr>
          <p:cNvPr id="31749" name="Picture 5"/>
          <p:cNvPicPr>
            <a:picLocks noChangeAspect="1" noChangeArrowheads="1"/>
          </p:cNvPicPr>
          <p:nvPr/>
        </p:nvPicPr>
        <p:blipFill>
          <a:blip r:embed="rId9"/>
          <a:srcRect/>
          <a:stretch>
            <a:fillRect/>
          </a:stretch>
        </p:blipFill>
        <p:spPr bwMode="auto">
          <a:xfrm>
            <a:off x="4530725" y="5038725"/>
            <a:ext cx="2952750" cy="1047750"/>
          </a:xfrm>
          <a:prstGeom prst="rect">
            <a:avLst/>
          </a:prstGeom>
          <a:noFill/>
          <a:ln w="9525">
            <a:noFill/>
            <a:miter lim="800000"/>
            <a:headEnd/>
            <a:tailEnd/>
          </a:ln>
        </p:spPr>
      </p:pic>
      <p:sp>
        <p:nvSpPr>
          <p:cNvPr id="31750" name="Text Box 6"/>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del Color ]</a:t>
            </a:r>
            <a:endParaRPr lang="en-US" dirty="0">
              <a:solidFill>
                <a:srgbClr val="3333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b" descr="lab">
            <a:hlinkClick r:id="" action="ppaction://media"/>
            <a:extLst>
              <a:ext uri="{FF2B5EF4-FFF2-40B4-BE49-F238E27FC236}">
                <a16:creationId xmlns:a16="http://schemas.microsoft.com/office/drawing/2014/main" id="{DFE63D55-1C79-0744-AAC5-D757F34584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268646"/>
            <a:ext cx="6096000" cy="6096000"/>
          </a:xfrm>
          <a:prstGeom prst="rect">
            <a:avLst/>
          </a:prstGeom>
        </p:spPr>
      </p:pic>
      <p:sp>
        <p:nvSpPr>
          <p:cNvPr id="5" name="Text Box 3">
            <a:extLst>
              <a:ext uri="{FF2B5EF4-FFF2-40B4-BE49-F238E27FC236}">
                <a16:creationId xmlns:a16="http://schemas.microsoft.com/office/drawing/2014/main" id="{7D0475FE-AF44-7C4B-A14B-03C760A67BB4}"/>
              </a:ext>
            </a:extLst>
          </p:cNvPr>
          <p:cNvSpPr txBox="1">
            <a:spLocks noChangeArrowheads="1"/>
          </p:cNvSpPr>
          <p:nvPr/>
        </p:nvSpPr>
        <p:spPr bwMode="auto">
          <a:xfrm>
            <a:off x="176213" y="76200"/>
            <a:ext cx="18982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a:t>
            </a:r>
            <a:r>
              <a:rPr lang="es-CL" dirty="0" err="1">
                <a:solidFill>
                  <a:srgbClr val="3333CC"/>
                </a:solidFill>
              </a:rPr>
              <a:t>Lab</a:t>
            </a:r>
            <a:r>
              <a:rPr lang="es-CL" dirty="0">
                <a:solidFill>
                  <a:srgbClr val="3333CC"/>
                </a:solidFill>
              </a:rPr>
              <a:t> ]</a:t>
            </a:r>
            <a:endParaRPr lang="en-US" dirty="0">
              <a:solidFill>
                <a:srgbClr val="3333CC"/>
              </a:solidFill>
            </a:endParaRPr>
          </a:p>
        </p:txBody>
      </p:sp>
      <p:pic>
        <p:nvPicPr>
          <p:cNvPr id="6" name="Picture 2" descr="CIE LAB 1976 color space. ">
            <a:extLst>
              <a:ext uri="{FF2B5EF4-FFF2-40B4-BE49-F238E27FC236}">
                <a16:creationId xmlns:a16="http://schemas.microsoft.com/office/drawing/2014/main" id="{8E710423-5340-0640-AA7E-69601685E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213" y="883060"/>
            <a:ext cx="1290307" cy="113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2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974447" y="3074183"/>
            <a:ext cx="3195105" cy="1200329"/>
          </a:xfrm>
          <a:prstGeom prst="rect">
            <a:avLst/>
          </a:prstGeom>
          <a:solidFill>
            <a:schemeClr val="bg1"/>
          </a:solidFill>
          <a:ln w="9525">
            <a:noFill/>
            <a:miter lim="800000"/>
            <a:headEnd/>
            <a:tailEnd/>
          </a:ln>
        </p:spPr>
        <p:txBody>
          <a:bodyPr wrap="none">
            <a:prstTxWarp prst="textNoShape">
              <a:avLst/>
            </a:prstTxWarp>
            <a:spAutoFit/>
          </a:bodyPr>
          <a:lstStyle/>
          <a:p>
            <a:pPr algn="ctr"/>
            <a:r>
              <a:rPr lang="es-CL" dirty="0">
                <a:solidFill>
                  <a:srgbClr val="3333CC"/>
                </a:solidFill>
              </a:rPr>
              <a:t>[ Conversiones ]</a:t>
            </a:r>
          </a:p>
          <a:p>
            <a:pPr algn="ctr"/>
            <a:endParaRPr lang="es-CL" dirty="0">
              <a:solidFill>
                <a:srgbClr val="3333CC"/>
              </a:solidFill>
            </a:endParaRPr>
          </a:p>
          <a:p>
            <a:pPr algn="ctr"/>
            <a:endParaRPr lang="es-CL" dirty="0">
              <a:solidFill>
                <a:srgbClr val="3333CC"/>
              </a:solidFill>
            </a:endParaRPr>
          </a:p>
          <a:p>
            <a:pPr algn="ctr"/>
            <a:r>
              <a:rPr lang="en-US" dirty="0">
                <a:solidFill>
                  <a:srgbClr val="3333CC"/>
                </a:solidFill>
              </a:rPr>
              <a:t>http://</a:t>
            </a:r>
            <a:r>
              <a:rPr lang="en-US" dirty="0" err="1">
                <a:solidFill>
                  <a:srgbClr val="3333CC"/>
                </a:solidFill>
              </a:rPr>
              <a:t>brucelindbloom.com</a:t>
            </a:r>
            <a:r>
              <a:rPr lang="en-US" dirty="0">
                <a:solidFill>
                  <a:srgbClr val="3333CC"/>
                </a:solidFill>
              </a:rPr>
              <a:t>/</a:t>
            </a:r>
          </a:p>
        </p:txBody>
      </p:sp>
    </p:spTree>
    <p:extLst>
      <p:ext uri="{BB962C8B-B14F-4D97-AF65-F5344CB8AC3E}">
        <p14:creationId xmlns:p14="http://schemas.microsoft.com/office/powerpoint/2010/main" val="2774470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037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3"/>
          <p:cNvSpPr txBox="1">
            <a:spLocks noChangeArrowheads="1"/>
          </p:cNvSpPr>
          <p:nvPr/>
        </p:nvSpPr>
        <p:spPr bwMode="auto">
          <a:xfrm>
            <a:off x="176213" y="76200"/>
            <a:ext cx="222654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 CIE RGB ]</a:t>
            </a:r>
            <a:endParaRPr lang="en-US" dirty="0">
              <a:solidFill>
                <a:srgbClr val="3333CC"/>
              </a:solidFill>
            </a:endParaRPr>
          </a:p>
        </p:txBody>
      </p:sp>
      <p:pic>
        <p:nvPicPr>
          <p:cNvPr id="95235" name="Picture 5" descr="Image:CIExy1931 CIERGB.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graphicFrame>
        <p:nvGraphicFramePr>
          <p:cNvPr id="105474" name="Object 2"/>
          <p:cNvGraphicFramePr>
            <a:graphicFrameLocks noGrp="1" noChangeAspect="1"/>
          </p:cNvGraphicFramePr>
          <p:nvPr>
            <p:ph sz="half" idx="1"/>
          </p:nvPr>
        </p:nvGraphicFramePr>
        <p:xfrm>
          <a:off x="939800" y="606425"/>
          <a:ext cx="6526213" cy="2971800"/>
        </p:xfrm>
        <a:graphic>
          <a:graphicData uri="http://schemas.openxmlformats.org/presentationml/2006/ole">
            <mc:AlternateContent xmlns:mc="http://schemas.openxmlformats.org/markup-compatibility/2006">
              <mc:Choice xmlns:v="urn:schemas-microsoft-com:vml" Requires="v">
                <p:oleObj name="CorelPhotoPaint.Image.11" r:id="rId3" imgW="4353892" imgH="1982560" progId="">
                  <p:embed/>
                </p:oleObj>
              </mc:Choice>
              <mc:Fallback>
                <p:oleObj name="CorelPhotoPaint.Image.11" r:id="rId3" imgW="4353892" imgH="1982560" progId="">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606425"/>
                        <a:ext cx="6526213"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5475" name="Object 3"/>
          <p:cNvGraphicFramePr>
            <a:graphicFrameLocks noGrp="1" noChangeAspect="1"/>
          </p:cNvGraphicFramePr>
          <p:nvPr>
            <p:ph sz="half" idx="2"/>
          </p:nvPr>
        </p:nvGraphicFramePr>
        <p:xfrm>
          <a:off x="1536700" y="3527425"/>
          <a:ext cx="5753100" cy="2909888"/>
        </p:xfrm>
        <a:graphic>
          <a:graphicData uri="http://schemas.openxmlformats.org/presentationml/2006/ole">
            <mc:AlternateContent xmlns:mc="http://schemas.openxmlformats.org/markup-compatibility/2006">
              <mc:Choice xmlns:v="urn:schemas-microsoft-com:vml" Requires="v">
                <p:oleObj name="CorelPhotoPaint.Image.11" r:id="rId5" imgW="4305309" imgH="2177616" progId="">
                  <p:embed/>
                </p:oleObj>
              </mc:Choice>
              <mc:Fallback>
                <p:oleObj name="CorelPhotoPaint.Image.11" r:id="rId5" imgW="4305309" imgH="2177616" progId="">
                  <p:embed/>
                  <p:pic>
                    <p:nvPicPr>
                      <p:cNvPr id="0" name="Picture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700" y="3527425"/>
                        <a:ext cx="5753100" cy="290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Grp="1" noChangeAspect="1"/>
          </p:cNvGraphicFramePr>
          <p:nvPr>
            <p:ph/>
          </p:nvPr>
        </p:nvGraphicFramePr>
        <p:xfrm>
          <a:off x="2555875" y="490538"/>
          <a:ext cx="4030663" cy="5851525"/>
        </p:xfrm>
        <a:graphic>
          <a:graphicData uri="http://schemas.openxmlformats.org/presentationml/2006/ole">
            <mc:AlternateContent xmlns:mc="http://schemas.openxmlformats.org/markup-compatibility/2006">
              <mc:Choice xmlns:v="urn:schemas-microsoft-com:vml" Requires="v">
                <p:oleObj name="CorelPhotoPaint.Image.11" r:id="rId3" imgW="4138842" imgH="6009144" progId="">
                  <p:embed/>
                </p:oleObj>
              </mc:Choice>
              <mc:Fallback>
                <p:oleObj name="CorelPhotoPaint.Image.11" r:id="rId3" imgW="4138842" imgH="6009144" progId="">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90538"/>
                        <a:ext cx="4030663" cy="585152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Image:HSLSphere.svg">
            <a:hlinkClick r:id="rId3"/>
          </p:cNvPr>
          <p:cNvPicPr>
            <a:picLocks noChangeAspect="1" noChangeArrowheads="1"/>
          </p:cNvPicPr>
          <p:nvPr/>
        </p:nvPicPr>
        <p:blipFill>
          <a:blip r:embed="rId4"/>
          <a:srcRect/>
          <a:stretch>
            <a:fillRect/>
          </a:stretch>
        </p:blipFill>
        <p:spPr bwMode="auto">
          <a:xfrm>
            <a:off x="762000" y="1524000"/>
            <a:ext cx="7620000" cy="3810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Image:Color cones.png">
            <a:hlinkClick r:id="rId3"/>
          </p:cNvPr>
          <p:cNvPicPr>
            <a:picLocks noChangeAspect="1" noChangeArrowheads="1"/>
          </p:cNvPicPr>
          <p:nvPr/>
        </p:nvPicPr>
        <p:blipFill>
          <a:blip r:embed="rId4"/>
          <a:srcRect/>
          <a:stretch>
            <a:fillRect/>
          </a:stretch>
        </p:blipFill>
        <p:spPr bwMode="auto">
          <a:xfrm>
            <a:off x="1314450" y="571500"/>
            <a:ext cx="5372100" cy="5715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3"/>
          <a:srcRect/>
          <a:stretch>
            <a:fillRect/>
          </a:stretch>
        </p:blipFill>
        <p:spPr bwMode="auto">
          <a:xfrm>
            <a:off x="482600" y="746125"/>
            <a:ext cx="2497138" cy="1873250"/>
          </a:xfrm>
          <a:prstGeom prst="rect">
            <a:avLst/>
          </a:prstGeom>
          <a:noFill/>
          <a:ln w="9525">
            <a:noFill/>
            <a:miter lim="800000"/>
            <a:headEnd/>
            <a:tailEnd/>
          </a:ln>
        </p:spPr>
      </p:pic>
      <p:pic>
        <p:nvPicPr>
          <p:cNvPr id="115715" name="Picture 3"/>
          <p:cNvPicPr>
            <a:picLocks noChangeAspect="1" noChangeArrowheads="1"/>
          </p:cNvPicPr>
          <p:nvPr/>
        </p:nvPicPr>
        <p:blipFill>
          <a:blip r:embed="rId4"/>
          <a:srcRect/>
          <a:stretch>
            <a:fillRect/>
          </a:stretch>
        </p:blipFill>
        <p:spPr bwMode="auto">
          <a:xfrm>
            <a:off x="4999038" y="736600"/>
            <a:ext cx="2638425" cy="5880100"/>
          </a:xfrm>
          <a:prstGeom prst="rect">
            <a:avLst/>
          </a:prstGeom>
          <a:noFill/>
          <a:ln w="9525">
            <a:noFill/>
            <a:miter lim="800000"/>
            <a:headEnd/>
            <a:tailEnd/>
          </a:ln>
        </p:spPr>
      </p:pic>
      <p:sp>
        <p:nvSpPr>
          <p:cNvPr id="115716" name="Text Box 4"/>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5717" name="Text Box 5"/>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5718" name="Text Box 6"/>
          <p:cNvSpPr txBox="1">
            <a:spLocks noChangeArrowheads="1"/>
          </p:cNvSpPr>
          <p:nvPr/>
        </p:nvSpPr>
        <p:spPr bwMode="auto">
          <a:xfrm>
            <a:off x="7680325" y="6234113"/>
            <a:ext cx="30003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L</a:t>
            </a:r>
            <a:endParaRPr lang="es-ES">
              <a:solidFill>
                <a:srgbClr val="0000FF"/>
              </a:solidFill>
            </a:endParaRPr>
          </a:p>
        </p:txBody>
      </p:sp>
      <p:sp>
        <p:nvSpPr>
          <p:cNvPr id="115719" name="Line 7"/>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0" name="Line 8"/>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1" name="Line 9"/>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3"/>
          <a:srcRect/>
          <a:stretch>
            <a:fillRect/>
          </a:stretch>
        </p:blipFill>
        <p:spPr bwMode="auto">
          <a:xfrm>
            <a:off x="482600" y="733425"/>
            <a:ext cx="2497138" cy="1873250"/>
          </a:xfrm>
          <a:prstGeom prst="rect">
            <a:avLst/>
          </a:prstGeom>
          <a:noFill/>
          <a:ln w="9525">
            <a:noFill/>
            <a:miter lim="800000"/>
            <a:headEnd/>
            <a:tailEnd/>
          </a:ln>
        </p:spPr>
      </p:pic>
      <p:sp>
        <p:nvSpPr>
          <p:cNvPr id="117763" name="Text Box 3"/>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7764" name="Text Box 4"/>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7765" name="Text Box 5"/>
          <p:cNvSpPr txBox="1">
            <a:spLocks noChangeArrowheads="1"/>
          </p:cNvSpPr>
          <p:nvPr/>
        </p:nvSpPr>
        <p:spPr bwMode="auto">
          <a:xfrm>
            <a:off x="7680325" y="6234113"/>
            <a:ext cx="3190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V</a:t>
            </a:r>
            <a:endParaRPr lang="es-ES">
              <a:solidFill>
                <a:srgbClr val="0000FF"/>
              </a:solidFill>
            </a:endParaRPr>
          </a:p>
        </p:txBody>
      </p:sp>
      <p:sp>
        <p:nvSpPr>
          <p:cNvPr id="117766" name="Line 6"/>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7" name="Line 7"/>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8" name="Line 8"/>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pic>
        <p:nvPicPr>
          <p:cNvPr id="117769" name="Picture 9"/>
          <p:cNvPicPr>
            <a:picLocks noChangeAspect="1" noChangeArrowheads="1"/>
          </p:cNvPicPr>
          <p:nvPr/>
        </p:nvPicPr>
        <p:blipFill>
          <a:blip r:embed="rId4"/>
          <a:srcRect/>
          <a:stretch>
            <a:fillRect/>
          </a:stretch>
        </p:blipFill>
        <p:spPr bwMode="auto">
          <a:xfrm>
            <a:off x="4826000" y="703263"/>
            <a:ext cx="2590800" cy="5791200"/>
          </a:xfrm>
          <a:prstGeom prst="rect">
            <a:avLst/>
          </a:prstGeom>
          <a:noFill/>
          <a:ln w="9525">
            <a:noFill/>
            <a:miter lim="800000"/>
            <a:headEnd/>
            <a:tailEnd/>
          </a:ln>
        </p:spPr>
      </p:pic>
      <p:sp>
        <p:nvSpPr>
          <p:cNvPr id="11" name="Text Box 2"/>
          <p:cNvSpPr txBox="1">
            <a:spLocks noChangeArrowheads="1"/>
          </p:cNvSpPr>
          <p:nvPr/>
        </p:nvSpPr>
        <p:spPr bwMode="auto">
          <a:xfrm>
            <a:off x="176213" y="76200"/>
            <a:ext cx="217469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HSV ]</a:t>
            </a:r>
            <a:endParaRPr lang="en-US" dirty="0">
              <a:solidFill>
                <a:srgbClr val="3333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5886878" y="1320987"/>
            <a:ext cx="3091631" cy="923330"/>
          </a:xfrm>
          <a:prstGeom prst="rect">
            <a:avLst/>
          </a:prstGeom>
          <a:noFill/>
          <a:ln w="9525">
            <a:noFill/>
            <a:miter lim="800000"/>
            <a:headEnd/>
            <a:tailEnd/>
          </a:ln>
        </p:spPr>
        <p:txBody>
          <a:bodyPr wrap="square">
            <a:prstTxWarp prst="textNoShape">
              <a:avLst/>
            </a:prstTxWarp>
            <a:spAutoFit/>
          </a:bodyPr>
          <a:lstStyle/>
          <a:p>
            <a:r>
              <a:rPr lang="es-ES_tradnl" dirty="0"/>
              <a:t>No olvidar que el color depende del espectro de la fuente</a:t>
            </a:r>
          </a:p>
        </p:txBody>
      </p:sp>
      <p:pic>
        <p:nvPicPr>
          <p:cNvPr id="3" name="Picture 2">
            <a:extLst>
              <a:ext uri="{FF2B5EF4-FFF2-40B4-BE49-F238E27FC236}">
                <a16:creationId xmlns:a16="http://schemas.microsoft.com/office/drawing/2014/main" id="{749665D8-F28E-084B-97F8-7536A2903EFB}"/>
              </a:ext>
            </a:extLst>
          </p:cNvPr>
          <p:cNvPicPr>
            <a:picLocks noChangeAspect="1"/>
          </p:cNvPicPr>
          <p:nvPr/>
        </p:nvPicPr>
        <p:blipFill rotWithShape="1">
          <a:blip r:embed="rId4"/>
          <a:srcRect b="8495"/>
          <a:stretch/>
        </p:blipFill>
        <p:spPr>
          <a:xfrm>
            <a:off x="5556738" y="2498708"/>
            <a:ext cx="3421771" cy="3381588"/>
          </a:xfrm>
          <a:prstGeom prst="rect">
            <a:avLst/>
          </a:prstGeom>
        </p:spPr>
      </p:pic>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sp>
        <p:nvSpPr>
          <p:cNvPr id="4" name="TextBox 3">
            <a:extLst>
              <a:ext uri="{FF2B5EF4-FFF2-40B4-BE49-F238E27FC236}">
                <a16:creationId xmlns:a16="http://schemas.microsoft.com/office/drawing/2014/main" id="{392B2BEA-1DE1-5C4D-991C-E440A90519BD}"/>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19493195</a:t>
            </a:r>
          </a:p>
        </p:txBody>
      </p:sp>
    </p:spTree>
    <p:extLst>
      <p:ext uri="{BB962C8B-B14F-4D97-AF65-F5344CB8AC3E}">
        <p14:creationId xmlns:p14="http://schemas.microsoft.com/office/powerpoint/2010/main" val="29407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Grp="1" noChangeAspect="1" noChangeArrowheads="1"/>
          </p:cNvPicPr>
          <p:nvPr>
            <p:ph type="body" idx="1"/>
          </p:nvPr>
        </p:nvPicPr>
        <p:blipFill>
          <a:blip r:embed="rId3"/>
          <a:srcRect/>
          <a:stretch>
            <a:fillRect/>
          </a:stretch>
        </p:blipFill>
        <p:spPr bwMode="auto">
          <a:xfrm>
            <a:off x="0" y="2362200"/>
            <a:ext cx="5105400" cy="3725863"/>
          </a:xfrm>
          <a:noFill/>
          <a:ln>
            <a:miter lim="800000"/>
            <a:headEnd/>
            <a:tailEnd/>
          </a:ln>
        </p:spPr>
      </p:pic>
      <p:pic>
        <p:nvPicPr>
          <p:cNvPr id="123907" name="Picture 3"/>
          <p:cNvPicPr>
            <a:picLocks noChangeAspect="1" noChangeArrowheads="1"/>
          </p:cNvPicPr>
          <p:nvPr/>
        </p:nvPicPr>
        <p:blipFill>
          <a:blip r:embed="rId4"/>
          <a:srcRect/>
          <a:stretch>
            <a:fillRect/>
          </a:stretch>
        </p:blipFill>
        <p:spPr bwMode="auto">
          <a:xfrm>
            <a:off x="4953000" y="2514600"/>
            <a:ext cx="4191000" cy="3581400"/>
          </a:xfrm>
          <a:prstGeom prst="rect">
            <a:avLst/>
          </a:prstGeom>
          <a:noFill/>
          <a:ln w="9525">
            <a:noFill/>
            <a:miter lim="800000"/>
            <a:headEnd/>
            <a:tailEnd/>
          </a:ln>
        </p:spPr>
      </p:pic>
      <p:sp>
        <p:nvSpPr>
          <p:cNvPr id="123908" name="Text Box 4"/>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5" name="TextBox 4"/>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5"/>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Grp="1" noChangeAspect="1" noChangeArrowheads="1"/>
          </p:cNvPicPr>
          <p:nvPr>
            <p:ph type="body" idx="1"/>
          </p:nvPr>
        </p:nvPicPr>
        <p:blipFill>
          <a:blip r:embed="rId3"/>
          <a:srcRect/>
          <a:stretch>
            <a:fillRect/>
          </a:stretch>
        </p:blipFill>
        <p:spPr bwMode="auto">
          <a:xfrm>
            <a:off x="1238250" y="1600200"/>
            <a:ext cx="6667500" cy="4525963"/>
          </a:xfrm>
          <a:noFill/>
          <a:ln>
            <a:miter lim="800000"/>
            <a:headEnd/>
            <a:tailEnd/>
          </a:ln>
        </p:spPr>
      </p:pic>
      <p:sp>
        <p:nvSpPr>
          <p:cNvPr id="12595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Grp="1" noChangeAspect="1" noChangeArrowheads="1"/>
          </p:cNvPicPr>
          <p:nvPr>
            <p:ph type="body" idx="1"/>
          </p:nvPr>
        </p:nvPicPr>
        <p:blipFill>
          <a:blip r:embed="rId3"/>
          <a:srcRect/>
          <a:stretch>
            <a:fillRect/>
          </a:stretch>
        </p:blipFill>
        <p:spPr bwMode="auto">
          <a:xfrm>
            <a:off x="1752600" y="1098550"/>
            <a:ext cx="5181600" cy="4870450"/>
          </a:xfrm>
          <a:noFill/>
          <a:ln>
            <a:miter lim="800000"/>
            <a:headEnd/>
            <a:tailEnd/>
          </a:ln>
        </p:spPr>
      </p:pic>
      <p:sp>
        <p:nvSpPr>
          <p:cNvPr id="12800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Grp="1" noChangeAspect="1" noChangeArrowheads="1"/>
          </p:cNvPicPr>
          <p:nvPr>
            <p:ph type="body" idx="1"/>
          </p:nvPr>
        </p:nvPicPr>
        <p:blipFill>
          <a:blip r:embed="rId3"/>
          <a:srcRect/>
          <a:stretch>
            <a:fillRect/>
          </a:stretch>
        </p:blipFill>
        <p:spPr bwMode="auto">
          <a:xfrm>
            <a:off x="419100" y="887413"/>
            <a:ext cx="8229600" cy="4840287"/>
          </a:xfrm>
          <a:noFill/>
          <a:ln>
            <a:miter lim="800000"/>
            <a:headEnd/>
            <a:tailEnd/>
          </a:ln>
        </p:spPr>
      </p:pic>
      <p:sp>
        <p:nvSpPr>
          <p:cNvPr id="130051"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Grp="1" noChangeAspect="1" noChangeArrowheads="1"/>
          </p:cNvPicPr>
          <p:nvPr>
            <p:ph type="body" idx="1"/>
          </p:nvPr>
        </p:nvPicPr>
        <p:blipFill>
          <a:blip r:embed="rId3"/>
          <a:srcRect/>
          <a:stretch>
            <a:fillRect/>
          </a:stretch>
        </p:blipFill>
        <p:spPr bwMode="auto">
          <a:xfrm>
            <a:off x="1143000" y="2057400"/>
            <a:ext cx="7720013" cy="4114800"/>
          </a:xfrm>
          <a:noFill/>
          <a:ln>
            <a:miter lim="800000"/>
            <a:headEnd/>
            <a:tailEnd/>
          </a:ln>
        </p:spPr>
      </p:pic>
      <p:sp>
        <p:nvSpPr>
          <p:cNvPr id="13209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Grp="1" noChangeAspect="1" noChangeArrowheads="1"/>
          </p:cNvPicPr>
          <p:nvPr>
            <p:ph type="body" idx="1"/>
          </p:nvPr>
        </p:nvPicPr>
        <p:blipFill>
          <a:blip r:embed="rId3"/>
          <a:srcRect/>
          <a:stretch>
            <a:fillRect/>
          </a:stretch>
        </p:blipFill>
        <p:spPr bwMode="auto">
          <a:xfrm>
            <a:off x="1435100" y="1039813"/>
            <a:ext cx="5905500" cy="4700587"/>
          </a:xfrm>
          <a:noFill/>
          <a:ln>
            <a:miter lim="800000"/>
            <a:headEnd/>
            <a:tailEnd/>
          </a:ln>
        </p:spPr>
      </p:pic>
      <p:sp>
        <p:nvSpPr>
          <p:cNvPr id="134147"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Grp="1" noChangeAspect="1" noChangeArrowheads="1"/>
          </p:cNvPicPr>
          <p:nvPr>
            <p:ph type="body" idx="1"/>
          </p:nvPr>
        </p:nvPicPr>
        <p:blipFill>
          <a:blip r:embed="rId3"/>
          <a:srcRect/>
          <a:stretch>
            <a:fillRect/>
          </a:stretch>
        </p:blipFill>
        <p:spPr bwMode="auto">
          <a:xfrm>
            <a:off x="1320800" y="1001713"/>
            <a:ext cx="6477000" cy="4992687"/>
          </a:xfrm>
          <a:noFill/>
          <a:ln>
            <a:miter lim="800000"/>
            <a:headEnd/>
            <a:tailEnd/>
          </a:ln>
        </p:spPr>
      </p:pic>
      <p:sp>
        <p:nvSpPr>
          <p:cNvPr id="13619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Grp="1" noChangeAspect="1" noChangeArrowheads="1"/>
          </p:cNvPicPr>
          <p:nvPr>
            <p:ph type="body" idx="1"/>
          </p:nvPr>
        </p:nvPicPr>
        <p:blipFill>
          <a:blip r:embed="rId3"/>
          <a:srcRect/>
          <a:stretch>
            <a:fillRect/>
          </a:stretch>
        </p:blipFill>
        <p:spPr bwMode="auto">
          <a:xfrm>
            <a:off x="457200" y="1420813"/>
            <a:ext cx="8229600" cy="3968750"/>
          </a:xfrm>
          <a:noFill/>
          <a:ln>
            <a:miter lim="800000"/>
            <a:headEnd/>
            <a:tailEnd/>
          </a:ln>
        </p:spPr>
      </p:pic>
      <p:sp>
        <p:nvSpPr>
          <p:cNvPr id="13824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a:srcRect/>
          <a:stretch>
            <a:fillRect/>
          </a:stretch>
        </p:blipFill>
        <p:spPr bwMode="auto">
          <a:xfrm>
            <a:off x="5295900" y="990600"/>
            <a:ext cx="3421063" cy="5105400"/>
          </a:xfrm>
          <a:prstGeom prst="rect">
            <a:avLst/>
          </a:prstGeom>
          <a:noFill/>
          <a:ln w="9525">
            <a:noFill/>
            <a:miter lim="800000"/>
            <a:headEnd/>
            <a:tailEnd/>
          </a:ln>
        </p:spPr>
      </p:pic>
      <p:pic>
        <p:nvPicPr>
          <p:cNvPr id="140291" name="Picture 3"/>
          <p:cNvPicPr>
            <a:picLocks noChangeAspect="1" noChangeArrowheads="1"/>
          </p:cNvPicPr>
          <p:nvPr/>
        </p:nvPicPr>
        <p:blipFill>
          <a:blip r:embed="rId4"/>
          <a:srcRect/>
          <a:stretch>
            <a:fillRect/>
          </a:stretch>
        </p:blipFill>
        <p:spPr bwMode="auto">
          <a:xfrm>
            <a:off x="203200" y="4673600"/>
            <a:ext cx="4953000" cy="671513"/>
          </a:xfrm>
          <a:prstGeom prst="rect">
            <a:avLst/>
          </a:prstGeom>
          <a:noFill/>
          <a:ln w="9525">
            <a:noFill/>
            <a:miter lim="800000"/>
            <a:headEnd/>
            <a:tailEnd/>
          </a:ln>
        </p:spPr>
      </p:pic>
      <p:pic>
        <p:nvPicPr>
          <p:cNvPr id="140292" name="Picture 4"/>
          <p:cNvPicPr>
            <a:picLocks noChangeAspect="1" noChangeArrowheads="1"/>
          </p:cNvPicPr>
          <p:nvPr/>
        </p:nvPicPr>
        <p:blipFill>
          <a:blip r:embed="rId5"/>
          <a:srcRect/>
          <a:stretch>
            <a:fillRect/>
          </a:stretch>
        </p:blipFill>
        <p:spPr bwMode="auto">
          <a:xfrm>
            <a:off x="0" y="1117600"/>
            <a:ext cx="5257800" cy="2895600"/>
          </a:xfrm>
          <a:prstGeom prst="rect">
            <a:avLst/>
          </a:prstGeom>
          <a:noFill/>
          <a:ln w="9525">
            <a:noFill/>
            <a:miter lim="800000"/>
            <a:headEnd/>
            <a:tailEnd/>
          </a:ln>
        </p:spPr>
      </p:pic>
      <p:sp>
        <p:nvSpPr>
          <p:cNvPr id="140293" name="Text Box 5"/>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Grp="1" noChangeAspect="1" noChangeArrowheads="1"/>
          </p:cNvPicPr>
          <p:nvPr>
            <p:ph type="body" idx="1"/>
          </p:nvPr>
        </p:nvPicPr>
        <p:blipFill>
          <a:blip r:embed="rId3"/>
          <a:srcRect/>
          <a:stretch>
            <a:fillRect/>
          </a:stretch>
        </p:blipFill>
        <p:spPr bwMode="auto">
          <a:xfrm>
            <a:off x="2022475" y="812800"/>
            <a:ext cx="5229225" cy="4953000"/>
          </a:xfrm>
          <a:noFill/>
          <a:ln>
            <a:miter lim="800000"/>
            <a:headEnd/>
            <a:tailEnd/>
          </a:ln>
        </p:spPr>
      </p:pic>
      <p:sp>
        <p:nvSpPr>
          <p:cNvPr id="14233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176213" y="826347"/>
            <a:ext cx="1533537" cy="1200329"/>
          </a:xfrm>
          <a:prstGeom prst="rect">
            <a:avLst/>
          </a:prstGeom>
          <a:noFill/>
          <a:ln w="9525">
            <a:noFill/>
            <a:miter lim="800000"/>
            <a:headEnd/>
            <a:tailEnd/>
          </a:ln>
        </p:spPr>
        <p:txBody>
          <a:bodyPr wrap="square">
            <a:prstTxWarp prst="textNoShape">
              <a:avLst/>
            </a:prstTxWarp>
            <a:spAutoFit/>
          </a:bodyPr>
          <a:lstStyle/>
          <a:p>
            <a:r>
              <a:rPr lang="es-ES_tradnl" dirty="0"/>
              <a:t>Y depende también de los ojos que miran</a:t>
            </a:r>
          </a:p>
        </p:txBody>
      </p:sp>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pic>
        <p:nvPicPr>
          <p:cNvPr id="4" name="Picture 3">
            <a:extLst>
              <a:ext uri="{FF2B5EF4-FFF2-40B4-BE49-F238E27FC236}">
                <a16:creationId xmlns:a16="http://schemas.microsoft.com/office/drawing/2014/main" id="{62FA9820-ACC6-B444-BEFB-22C21FB69AB8}"/>
              </a:ext>
            </a:extLst>
          </p:cNvPr>
          <p:cNvPicPr>
            <a:picLocks noChangeAspect="1"/>
          </p:cNvPicPr>
          <p:nvPr/>
        </p:nvPicPr>
        <p:blipFill rotWithShape="1">
          <a:blip r:embed="rId12"/>
          <a:srcRect b="10332"/>
          <a:stretch/>
        </p:blipFill>
        <p:spPr>
          <a:xfrm>
            <a:off x="1709750" y="653238"/>
            <a:ext cx="2570150" cy="2488974"/>
          </a:xfrm>
          <a:prstGeom prst="rect">
            <a:avLst/>
          </a:prstGeom>
        </p:spPr>
      </p:pic>
      <p:sp>
        <p:nvSpPr>
          <p:cNvPr id="15" name="TextBox 14">
            <a:extLst>
              <a:ext uri="{FF2B5EF4-FFF2-40B4-BE49-F238E27FC236}">
                <a16:creationId xmlns:a16="http://schemas.microsoft.com/office/drawing/2014/main" id="{0183C1D8-E209-974A-A36B-3A07603E8A60}"/>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17886903</a:t>
            </a:r>
          </a:p>
        </p:txBody>
      </p:sp>
    </p:spTree>
    <p:extLst>
      <p:ext uri="{BB962C8B-B14F-4D97-AF65-F5344CB8AC3E}">
        <p14:creationId xmlns:p14="http://schemas.microsoft.com/office/powerpoint/2010/main" val="266595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Blackbody-lg.png">
            <a:hlinkClick r:id="rId3"/>
          </p:cNvPr>
          <p:cNvPicPr>
            <a:picLocks noChangeAspect="1" noChangeArrowheads="1"/>
          </p:cNvPicPr>
          <p:nvPr/>
        </p:nvPicPr>
        <p:blipFill>
          <a:blip r:embed="rId4"/>
          <a:srcRect/>
          <a:stretch>
            <a:fillRect/>
          </a:stretch>
        </p:blipFill>
        <p:spPr bwMode="auto">
          <a:xfrm>
            <a:off x="762000" y="852488"/>
            <a:ext cx="7620000" cy="5153025"/>
          </a:xfrm>
          <a:prstGeom prst="rect">
            <a:avLst/>
          </a:prstGeom>
          <a:noFill/>
          <a:ln w="9525">
            <a:noFill/>
            <a:miter lim="800000"/>
            <a:headEnd/>
            <a:tailEnd/>
          </a:ln>
        </p:spPr>
      </p:pic>
      <p:sp>
        <p:nvSpPr>
          <p:cNvPr id="148483"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5" descr="Image:PlanckianLocus.png">
            <a:hlinkClick r:id="rId3"/>
          </p:cNvPr>
          <p:cNvPicPr>
            <a:picLocks noChangeAspect="1" noChangeArrowheads="1"/>
          </p:cNvPicPr>
          <p:nvPr/>
        </p:nvPicPr>
        <p:blipFill>
          <a:blip r:embed="rId4"/>
          <a:srcRect/>
          <a:stretch>
            <a:fillRect/>
          </a:stretch>
        </p:blipFill>
        <p:spPr bwMode="auto">
          <a:xfrm>
            <a:off x="1919288" y="1090613"/>
            <a:ext cx="4708525" cy="5291137"/>
          </a:xfrm>
          <a:prstGeom prst="rect">
            <a:avLst/>
          </a:prstGeom>
          <a:noFill/>
          <a:ln w="9525">
            <a:noFill/>
            <a:miter lim="800000"/>
            <a:headEnd/>
            <a:tailEnd/>
          </a:ln>
        </p:spPr>
      </p:pic>
      <p:pic>
        <p:nvPicPr>
          <p:cNvPr id="150532" name="Picture 6" descr="Image:Color temperature.svg">
            <a:hlinkClick r:id="rId5"/>
          </p:cNvPr>
          <p:cNvPicPr>
            <a:picLocks noChangeAspect="1" noChangeArrowheads="1"/>
          </p:cNvPicPr>
          <p:nvPr/>
        </p:nvPicPr>
        <p:blipFill>
          <a:blip r:embed="rId6"/>
          <a:srcRect/>
          <a:stretch>
            <a:fillRect/>
          </a:stretch>
        </p:blipFill>
        <p:spPr bwMode="auto">
          <a:xfrm>
            <a:off x="1501775" y="452438"/>
            <a:ext cx="5505450" cy="619125"/>
          </a:xfrm>
          <a:prstGeom prst="rect">
            <a:avLst/>
          </a:prstGeom>
          <a:noFill/>
          <a:ln w="9525">
            <a:noFill/>
            <a:miter lim="800000"/>
            <a:headEnd/>
            <a:tailEnd/>
          </a:ln>
        </p:spPr>
      </p:pic>
      <p:sp>
        <p:nvSpPr>
          <p:cNvPr id="5"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176213" y="76200"/>
            <a:ext cx="191950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Prisma Óptico ]</a:t>
            </a:r>
            <a:endParaRPr lang="en-US" dirty="0">
              <a:solidFill>
                <a:srgbClr val="3333CC"/>
              </a:solidFill>
            </a:endParaRPr>
          </a:p>
        </p:txBody>
      </p:sp>
      <p:pic>
        <p:nvPicPr>
          <p:cNvPr id="44035" name="Picture 5"/>
          <p:cNvPicPr>
            <a:picLocks noGrp="1" noChangeAspect="1" noChangeArrowheads="1"/>
          </p:cNvPicPr>
          <p:nvPr>
            <p:ph type="body" idx="1"/>
          </p:nvPr>
        </p:nvPicPr>
        <p:blipFill>
          <a:blip r:embed="rId3"/>
          <a:srcRect/>
          <a:stretch>
            <a:fillRect/>
          </a:stretch>
        </p:blipFill>
        <p:spPr bwMode="auto">
          <a:xfrm>
            <a:off x="0" y="1616075"/>
            <a:ext cx="8829675" cy="3986213"/>
          </a:xfrm>
          <a:noFill/>
          <a:ln>
            <a:miter lim="800000"/>
            <a:headEnd/>
            <a:tailEnd/>
          </a:ln>
        </p:spPr>
      </p:pic>
      <p:sp>
        <p:nvSpPr>
          <p:cNvPr id="44036" name="Rectangle 7"/>
          <p:cNvSpPr>
            <a:spLocks noChangeArrowheads="1"/>
          </p:cNvSpPr>
          <p:nvPr/>
        </p:nvSpPr>
        <p:spPr bwMode="auto">
          <a:xfrm>
            <a:off x="0" y="4737100"/>
            <a:ext cx="9461500" cy="11049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Image:Spectrum441pxWithnm.png">
            <a:hlinkClick r:id="rId3"/>
          </p:cNvPr>
          <p:cNvPicPr>
            <a:picLocks noChangeAspect="1" noChangeArrowheads="1"/>
          </p:cNvPicPr>
          <p:nvPr/>
        </p:nvPicPr>
        <p:blipFill>
          <a:blip r:embed="rId4">
            <a:lum contrast="36000"/>
          </a:blip>
          <a:srcRect/>
          <a:stretch>
            <a:fillRect/>
          </a:stretch>
        </p:blipFill>
        <p:spPr bwMode="auto">
          <a:xfrm>
            <a:off x="1303338" y="3479800"/>
            <a:ext cx="7210425" cy="1308100"/>
          </a:xfrm>
          <a:prstGeom prst="rect">
            <a:avLst/>
          </a:prstGeom>
          <a:noFill/>
          <a:ln w="9525">
            <a:noFill/>
            <a:miter lim="800000"/>
            <a:headEnd/>
            <a:tailEnd/>
          </a:ln>
        </p:spPr>
      </p:pic>
      <p:pic>
        <p:nvPicPr>
          <p:cNvPr id="46083" name="Picture 6" descr="specol"/>
          <p:cNvPicPr>
            <a:picLocks noChangeAspect="1" noChangeArrowheads="1"/>
          </p:cNvPicPr>
          <p:nvPr/>
        </p:nvPicPr>
        <p:blipFill>
          <a:blip r:embed="rId5"/>
          <a:srcRect/>
          <a:stretch>
            <a:fillRect/>
          </a:stretch>
        </p:blipFill>
        <p:spPr bwMode="auto">
          <a:xfrm>
            <a:off x="917575" y="2309813"/>
            <a:ext cx="6407150" cy="1323975"/>
          </a:xfrm>
          <a:prstGeom prst="rect">
            <a:avLst/>
          </a:prstGeom>
          <a:noFill/>
          <a:ln w="9525">
            <a:noFill/>
            <a:miter lim="800000"/>
            <a:headEnd/>
            <a:tailEnd/>
          </a:ln>
        </p:spPr>
      </p:pic>
      <p:sp>
        <p:nvSpPr>
          <p:cNvPr id="46084" name="Rectangle 7"/>
          <p:cNvSpPr>
            <a:spLocks noChangeArrowheads="1"/>
          </p:cNvSpPr>
          <p:nvPr/>
        </p:nvSpPr>
        <p:spPr bwMode="auto">
          <a:xfrm>
            <a:off x="7112000" y="2908300"/>
            <a:ext cx="1790700" cy="24765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46085" name="Line 8"/>
          <p:cNvSpPr>
            <a:spLocks noChangeShapeType="1"/>
          </p:cNvSpPr>
          <p:nvPr/>
        </p:nvSpPr>
        <p:spPr bwMode="auto">
          <a:xfrm>
            <a:off x="3176814" y="5304716"/>
            <a:ext cx="22098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46086" name="Text Box 9"/>
          <p:cNvSpPr txBox="1">
            <a:spLocks noChangeArrowheads="1"/>
          </p:cNvSpPr>
          <p:nvPr/>
        </p:nvSpPr>
        <p:spPr bwMode="auto">
          <a:xfrm>
            <a:off x="3046639" y="5455529"/>
            <a:ext cx="2529860" cy="369332"/>
          </a:xfrm>
          <a:prstGeom prst="rect">
            <a:avLst/>
          </a:prstGeom>
          <a:noFill/>
          <a:ln w="9525">
            <a:noFill/>
            <a:miter lim="800000"/>
            <a:headEnd/>
            <a:tailEnd/>
          </a:ln>
        </p:spPr>
        <p:txBody>
          <a:bodyPr wrap="none">
            <a:prstTxWarp prst="textNoShape">
              <a:avLst/>
            </a:prstTxWarp>
            <a:spAutoFit/>
          </a:bodyPr>
          <a:lstStyle/>
          <a:p>
            <a:r>
              <a:rPr lang="es-CL" dirty="0"/>
              <a:t>Longitud de onda [nm]</a:t>
            </a:r>
            <a:endParaRPr lang="es-ES" dirty="0"/>
          </a:p>
        </p:txBody>
      </p:sp>
      <p:sp>
        <p:nvSpPr>
          <p:cNvPr id="46087" name="Text Box 10"/>
          <p:cNvSpPr txBox="1">
            <a:spLocks noChangeArrowheads="1"/>
          </p:cNvSpPr>
          <p:nvPr/>
        </p:nvSpPr>
        <p:spPr bwMode="auto">
          <a:xfrm>
            <a:off x="176213" y="76200"/>
            <a:ext cx="253466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Definición del Color ]</a:t>
            </a:r>
            <a:endParaRPr lang="en-US" dirty="0">
              <a:solidFill>
                <a:srgbClr val="3333CC"/>
              </a:solidFill>
            </a:endParaRPr>
          </a:p>
        </p:txBody>
      </p:sp>
      <p:sp>
        <p:nvSpPr>
          <p:cNvPr id="2" name="TextBox 1">
            <a:extLst>
              <a:ext uri="{FF2B5EF4-FFF2-40B4-BE49-F238E27FC236}">
                <a16:creationId xmlns:a16="http://schemas.microsoft.com/office/drawing/2014/main" id="{1DD598C9-DA6F-AC42-AC3D-1D666C423942}"/>
              </a:ext>
            </a:extLst>
          </p:cNvPr>
          <p:cNvSpPr txBox="1"/>
          <p:nvPr/>
        </p:nvSpPr>
        <p:spPr>
          <a:xfrm>
            <a:off x="590843" y="970671"/>
            <a:ext cx="7219657" cy="932742"/>
          </a:xfrm>
          <a:prstGeom prst="rect">
            <a:avLst/>
          </a:prstGeom>
          <a:noFill/>
        </p:spPr>
        <p:txBody>
          <a:bodyPr wrap="square" rtlCol="0">
            <a:spAutoFit/>
          </a:bodyPr>
          <a:lstStyle/>
          <a:p>
            <a:r>
              <a:rPr lang="es-ES_tradnl" dirty="0"/>
              <a:t>El color es el resultado de la percepción de la luz en espectro visible, con longitudes de onda entre 400 </a:t>
            </a:r>
            <a:r>
              <a:rPr lang="es-ES_tradnl" dirty="0" err="1"/>
              <a:t>nm</a:t>
            </a:r>
            <a:r>
              <a:rPr lang="es-ES_tradnl" dirty="0"/>
              <a:t> y 700 </a:t>
            </a:r>
            <a:r>
              <a:rPr lang="es-ES_tradnl" dirty="0" err="1"/>
              <a:t>nm</a:t>
            </a:r>
            <a:r>
              <a:rPr lang="es-ES_tradnl" dirty="0"/>
              <a:t>, que inciden en la retina del ojo.</a:t>
            </a: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2763</TotalTime>
  <Words>1832</Words>
  <Application>Microsoft Macintosh PowerPoint</Application>
  <PresentationFormat>On-screen Show (4:3)</PresentationFormat>
  <Paragraphs>238</Paragraphs>
  <Slides>71</Slides>
  <Notes>51</Notes>
  <HiddenSlides>1</HiddenSlides>
  <MMClips>1</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2</vt:i4>
      </vt:variant>
      <vt:variant>
        <vt:lpstr>Slide Titles</vt:lpstr>
      </vt:variant>
      <vt:variant>
        <vt:i4>71</vt:i4>
      </vt:variant>
    </vt:vector>
  </HeadingPairs>
  <TitlesOfParts>
    <vt:vector size="78" baseType="lpstr">
      <vt:lpstr>Arial</vt:lpstr>
      <vt:lpstr>Inter</vt:lpstr>
      <vt:lpstr>Trebuchet MS</vt:lpstr>
      <vt:lpstr>1_Diseño predeterminado</vt:lpstr>
      <vt:lpstr>2_Diseño predeterminado</vt:lpstr>
      <vt:lpstr>EcuaciÛn</vt:lpstr>
      <vt:lpstr>CorelPhotoPaint.Image.11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18</cp:revision>
  <dcterms:created xsi:type="dcterms:W3CDTF">2020-11-26T12:40:51Z</dcterms:created>
  <dcterms:modified xsi:type="dcterms:W3CDTF">2023-11-28T17:02:18Z</dcterms:modified>
</cp:coreProperties>
</file>